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5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7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8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9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0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3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44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4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46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47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48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charts/_rels/chart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Військова допомога: згодні з фінансуванням зброї ЄС (Євробарометр, жовт.–лист. 2025)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Угорщина</c:v>
                  </c:pt>
                  <c:pt idx="1">
                    <c:v>Італія</c:v>
                  </c:pt>
                  <c:pt idx="2">
                    <c:v>Франція</c:v>
                  </c:pt>
                  <c:pt idx="3">
                    <c:v>Середнє по ЄС</c:v>
                  </c:pt>
                  <c:pt idx="4">
                    <c:v>Німеччина</c:v>
                  </c:pt>
                  <c:pt idx="5">
                    <c:v>Естонія</c:v>
                  </c:pt>
                  <c:pt idx="6">
                    <c:v>Латвія</c:v>
                  </c:pt>
                  <c:pt idx="7">
                    <c:v>Польща</c:v>
                  </c:pt>
                  <c:pt idx="8">
                    <c:v>Литва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41</c:v>
                </c:pt>
                <c:pt idx="1">
                  <c:v>48</c:v>
                </c:pt>
                <c:pt idx="2">
                  <c:v>53</c:v>
                </c:pt>
                <c:pt idx="3">
                  <c:v>57</c:v>
                </c:pt>
                <c:pt idx="4">
                  <c:v>63</c:v>
                </c:pt>
                <c:pt idx="5">
                  <c:v>64</c:v>
                </c:pt>
                <c:pt idx="6">
                  <c:v>67</c:v>
                </c:pt>
                <c:pt idx="7">
                  <c:v>74</c:v>
                </c:pt>
                <c:pt idx="8">
                  <c:v>77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Санкції проти Росії (Євробарометр, жовт.–лист. 2025)</c:v>
                </c:pt>
              </c:strCache>
            </c:strRef>
          </c:tx>
          <c:spPr>
            <a:solidFill>
              <a:srgbClr val="EB6834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Угорщина</c:v>
                  </c:pt>
                  <c:pt idx="1">
                    <c:v>Італія</c:v>
                  </c:pt>
                  <c:pt idx="2">
                    <c:v>Естонія</c:v>
                  </c:pt>
                  <c:pt idx="3">
                    <c:v>Франція</c:v>
                  </c:pt>
                  <c:pt idx="4">
                    <c:v>Латвія</c:v>
                  </c:pt>
                  <c:pt idx="5">
                    <c:v>Середнє по ЄС</c:v>
                  </c:pt>
                  <c:pt idx="6">
                    <c:v>Німеччина</c:v>
                  </c:pt>
                  <c:pt idx="7">
                    <c:v>Литва</c:v>
                  </c:pt>
                  <c:pt idx="8">
                    <c:v>Польща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49</c:v>
                </c:pt>
                <c:pt idx="1">
                  <c:v>68</c:v>
                </c:pt>
                <c:pt idx="2">
                  <c:v>68</c:v>
                </c:pt>
                <c:pt idx="3">
                  <c:v>71</c:v>
                </c:pt>
                <c:pt idx="4">
                  <c:v>72</c:v>
                </c:pt>
                <c:pt idx="5">
                  <c:v>73</c:v>
                </c:pt>
                <c:pt idx="6">
                  <c:v>75</c:v>
                </c:pt>
                <c:pt idx="7">
                  <c:v>82</c:v>
                </c:pt>
                <c:pt idx="8">
                  <c:v>86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Війська після мирної угоди (ECFR, травень 2026)</c:v>
                </c:pt>
              </c:strCache>
            </c:strRef>
          </c:tx>
          <c:spPr>
            <a:solidFill>
              <a:srgbClr val="EDA100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Польща</c:v>
                  </c:pt>
                  <c:pt idx="1">
                    <c:v>Угорщина</c:v>
                  </c:pt>
                  <c:pt idx="2">
                    <c:v>Італія</c:v>
                  </c:pt>
                  <c:pt idx="3">
                    <c:v>Німеччина</c:v>
                  </c:pt>
                  <c:pt idx="4">
                    <c:v>Франція</c:v>
                  </c:pt>
                  <c:pt idx="5">
                    <c:v>Естонія</c:v>
                  </c:pt>
                  <c:pt idx="6">
                    <c:v>Велика Британія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27</c:v>
                </c:pt>
                <c:pt idx="2">
                  <c:v>30</c:v>
                </c:pt>
                <c:pt idx="3">
                  <c:v>36</c:v>
                </c:pt>
                <c:pt idx="4">
                  <c:v>37</c:v>
                </c:pt>
                <c:pt idx="5">
                  <c:v>37</c:v>
                </c:pt>
                <c:pt idx="6">
                  <c:v>51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Відправлення військ — ECFR, 30 квіт. – 13 трав. 2026 р.</c:v>
                  </c:pt>
                  <c:pt idx="1">
                    <c:v>Санкції проти Росії — Eurobarometer, жовт. 2025 р. – лист. 2025 р.</c:v>
                  </c:pt>
                  <c:pt idx="2">
                    <c:v>Військова допомога — Eurobarometer, жовт. 2025 р. – лист. 2025 р.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</c:v>
                </c:pt>
                <c:pt idx="1">
                  <c:v>75</c:v>
                </c:pt>
                <c:pt idx="2">
                  <c:v>63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Відправлення військ — ECFR, 5–15 трав. 2026 р.</c:v>
                  </c:pt>
                  <c:pt idx="1">
                    <c:v>Санкції проти Росії — Eurobarometer, жовт. 2025 р. – лист. 2025 р.</c:v>
                  </c:pt>
                  <c:pt idx="2">
                    <c:v>Військова допомога — Eurobarometer, жовт. 2025 р. – лист. 2025 р.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</c:v>
                </c:pt>
                <c:pt idx="1">
                  <c:v>71</c:v>
                </c:pt>
                <c:pt idx="2">
                  <c:v>53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Відправлення військ — ECFR, 30 квіт. – 15 трав. 2026 р.</c:v>
                  </c:pt>
                  <c:pt idx="1">
                    <c:v>Переговори — YouGov, груд. 2025 р.</c:v>
                  </c:pt>
                  <c:pt idx="2">
                    <c:v>Санкції проти Росії — Eurobarometer, жовт. 2025 р. – лист. 2025 р.</c:v>
                  </c:pt>
                  <c:pt idx="3">
                    <c:v>Військова допомога — Eurobarometer, жовт. 2025 р. – лист. 2025 р.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32</c:v>
                </c:pt>
                <c:pt idx="2">
                  <c:v>86</c:v>
                </c:pt>
                <c:pt idx="3">
                  <c:v>74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Відправлення військ — ECFR, 30 квіт. – 14 трав. 2026 р.</c:v>
                  </c:pt>
                  <c:pt idx="1">
                    <c:v>Переговори — YouGov, груд. 2025 р.</c:v>
                  </c:pt>
                  <c:pt idx="2">
                    <c:v>Санкції проти Росії — Eurobarometer, жовт. 2025 р. – лист. 2025 р.</c:v>
                  </c:pt>
                  <c:pt idx="3">
                    <c:v>Військова допомога — Eurobarometer, жовт. 2025 р. – лист. 2025 р.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53</c:v>
                </c:pt>
                <c:pt idx="2">
                  <c:v>68</c:v>
                </c:pt>
                <c:pt idx="3">
                  <c:v>48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Відправлення військ — ECFR, 30 квіт. – 19 трав. 2026 р.</c:v>
                  </c:pt>
                  <c:pt idx="1">
                    <c:v>Санкції проти Росії — Eurobarometer, жовт. 2025 р. – лист. 2025 р.</c:v>
                  </c:pt>
                  <c:pt idx="2">
                    <c:v>Військова допомога — ECFR, 17–27 квіт. 2026 р.</c:v>
                  </c:pt>
                  <c:pt idx="3">
                    <c:v>Військова допомога — Eurobarometer, жовт. 2025 р. – лист. 2025 р.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</c:v>
                </c:pt>
                <c:pt idx="1">
                  <c:v>49</c:v>
                </c:pt>
                <c:pt idx="2">
                  <c:v>12</c:v>
                </c:pt>
                <c:pt idx="3">
                  <c:v>41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Відправлення військ — ECFR, 30 квіт. – 8 трав. 2026 р.</c:v>
                  </c:pt>
                  <c:pt idx="1">
                    <c:v>Санкції проти Росії — Eurobarometer, жовт. 2025 р. – лист. 2025 р.</c:v>
                  </c:pt>
                  <c:pt idx="2">
                    <c:v>Військова допомога — Eurobarometer, жовт. 2025 р. – лист. 2025 р.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</c:v>
                </c:pt>
                <c:pt idx="1">
                  <c:v>68</c:v>
                </c:pt>
                <c:pt idx="2">
                  <c:v>64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Санкції проти Росії — Eurobarometer, жовт. 2025 р. – лист. 2025 р.</c:v>
                  </c:pt>
                  <c:pt idx="1">
                    <c:v>Військова допомога — Eurobarometer, жовт. 2025 р. – лист. 2025 р.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67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Санкції проти Росії — Eurobarometer, жовт. 2025 р. – лист. 2025 р.</c:v>
                  </c:pt>
                  <c:pt idx="1">
                    <c:v>Військова допомога — Eurobarometer, жовт. 2025 р. – лист. 2025 р.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77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Санкції проти Росії — Eurobarometer, 12 бер. – 5 квіт. 2026 р.</c:v>
                  </c:pt>
                  <c:pt idx="1">
                    <c:v>Військова допомога — Eurobarometer, 12 бер. – 5 квіт. 2026 р.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Відправлення військ — YouGov, груд. 2025 р.</c:v>
                  </c:pt>
                  <c:pt idx="1">
                    <c:v>Відправлення військ — ECFR, 30 квіт. – 7 трав. 2026 р.</c:v>
                  </c:pt>
                  <c:pt idx="2">
                    <c:v>Переговори — YouGov, груд. 2025 р.</c:v>
                  </c:pt>
                  <c:pt idx="3">
                    <c:v>Військова допомога — YouGov, груд. 2025 р.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</c:v>
                </c:pt>
                <c:pt idx="1">
                  <c:v>51</c:v>
                </c:pt>
                <c:pt idx="2">
                  <c:v>24</c:v>
                </c:pt>
                <c:pt idx="3">
                  <c:v>48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Відправлення військ — Chicago Council, 10–21 лип. 2026 р.</c:v>
                  </c:pt>
                  <c:pt idx="1">
                    <c:v>Переговори — Gallup, 1–15 серп. 2025 р.</c:v>
                  </c:pt>
                  <c:pt idx="2">
                    <c:v>Санкції проти Росії — Chicago Council, 10–21 лип. 2026 р.</c:v>
                  </c:pt>
                  <c:pt idx="3">
                    <c:v>Військова допомога — Chicago Council, 10–21 лип. 2026 р.</c:v>
                  </c:pt>
                  <c:pt idx="4">
                    <c:v>Військова допомога — YouGov, 19–20 жовт. 2026 р.</c:v>
                  </c:pt>
                  <c:pt idx="5">
                    <c:v>Військова допомога — Pew, 23–29 бер. 2026 р.</c:v>
                  </c:pt>
                  <c:pt idx="6">
                    <c:v>Військова допомога — Gallup, 1–15 серп. 2025 р.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</c:v>
                </c:pt>
                <c:pt idx="1">
                  <c:v>45</c:v>
                </c:pt>
                <c:pt idx="2">
                  <c:v>69</c:v>
                </c:pt>
                <c:pt idx="3">
                  <c:v>59</c:v>
                </c:pt>
                <c:pt idx="4">
                  <c:v>46</c:v>
                </c:pt>
                <c:pt idx="5">
                  <c:v>29</c:v>
                </c:pt>
                <c:pt idx="6">
                  <c:v>46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Відправлення військ — KIIS, 7 трав. – 3 черв. 2026 р.</c:v>
                  </c:pt>
                  <c:pt idx="1">
                    <c:v>Переговори — KIIS, 8–16 жовт. 2026 р.</c:v>
                  </c:pt>
                  <c:pt idx="2">
                    <c:v>Переговори — Gallup, квіт. 2026 р.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</c:v>
                </c:pt>
                <c:pt idx="1">
                  <c:v>35</c:v>
                </c:pt>
                <c:pt idx="2">
                  <c:v>66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Підтримка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Переговори — Levada, 23–30 вер. 2026 р.</c:v>
                  </c:pt>
                </c:lvl>
              </c:multiLvlStrCache>
            </c:multiLvl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hecostofwar.net/uk/war-suppor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www.infratest-dimap.de/umfragen-analysen/bundesweit/ard-deutschlandtrend/2026/september/" TargetMode="External"/><Relationship Id="rId4" Type="http://schemas.openxmlformats.org/officeDocument/2006/relationships/hyperlink" Target="https://ecfr.eu/publication/home-alone-europeans-are-ready-to-defend-themselves/" TargetMode="External"/><Relationship Id="rId5" Type="http://schemas.openxmlformats.org/officeDocument/2006/relationships/hyperlink" Target="https://www.kielinstitut.de/topics/war-against-ukraine/ukraine-support-tracker" TargetMode="External"/><Relationship Id="rId1" Type="http://schemas.openxmlformats.org/officeDocument/2006/relationships/chart" Target="/ppt/charts/chart36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yougov.com/en-gb/articles/53793-where-do-europeans-stand-on-the-war-in-ukraine-at-the-end-of-2025" TargetMode="External"/><Relationship Id="rId4" Type="http://schemas.openxmlformats.org/officeDocument/2006/relationships/hyperlink" Target="https://ecfr.eu/publication/home-alone-europeans-are-ready-to-defend-themselves/" TargetMode="External"/><Relationship Id="rId1" Type="http://schemas.openxmlformats.org/officeDocument/2006/relationships/chart" Target="/ppt/charts/chart37.xm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cbos.pl/SPISKOM.POL/2026/K_080_26.PDF" TargetMode="External"/><Relationship Id="rId4" Type="http://schemas.openxmlformats.org/officeDocument/2006/relationships/hyperlink" Target="https://cbos.pl/SPISKOM.POL/2026/K_080_26.PDF" TargetMode="External"/><Relationship Id="rId5" Type="http://schemas.openxmlformats.org/officeDocument/2006/relationships/hyperlink" Target="https://ecfr.eu/publication/home-alone-europeans-are-ready-to-defend-themselves/" TargetMode="External"/><Relationship Id="rId1" Type="http://schemas.openxmlformats.org/officeDocument/2006/relationships/chart" Target="/ppt/charts/chart38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yougov.com/en-gb/articles/53793-where-do-europeans-stand-on-the-war-in-ukraine-at-the-end-of-2025" TargetMode="External"/><Relationship Id="rId4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1" Type="http://schemas.openxmlformats.org/officeDocument/2006/relationships/chart" Target="/ppt/charts/chart39.xm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kyivindependent.com/most-of-magyars-voters-oppose-hungarian-aid-to-ukraine-split-on-kyivs-eu-bid-poll-shows/" TargetMode="External"/><Relationship Id="rId1" Type="http://schemas.openxmlformats.org/officeDocument/2006/relationships/chart" Target="/ppt/charts/chart40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ecfr.eu/publication/home-alone-europeans-are-ready-to-defend-themselves/" TargetMode="External"/><Relationship Id="rId1" Type="http://schemas.openxmlformats.org/officeDocument/2006/relationships/chart" Target="/ppt/charts/chart41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1" Type="http://schemas.openxmlformats.org/officeDocument/2006/relationships/chart" Target="/ppt/charts/chart4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1" Type="http://schemas.openxmlformats.org/officeDocument/2006/relationships/chart" Target="/ppt/charts/chart4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euneighbourseast.eu/news/latest-news/new-eurobarometer-shows-continued-strong-support-for-eus-response-to-war-in-ukraine/" TargetMode="External"/><Relationship Id="rId4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1" Type="http://schemas.openxmlformats.org/officeDocument/2006/relationships/chart" Target="/ppt/charts/chart44.xm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gov.com/en-gb/articles/53793-where-do-europeans-stand-on-the-war-in-ukraine-at-the-end-of-2025" TargetMode="External"/><Relationship Id="rId3" Type="http://schemas.openxmlformats.org/officeDocument/2006/relationships/hyperlink" Target="https://yougov.com/en-gb/articles/53793-where-do-europeans-stand-on-the-war-in-ukraine-at-the-end-of-2025" TargetMode="External"/><Relationship Id="rId4" Type="http://schemas.openxmlformats.org/officeDocument/2006/relationships/hyperlink" Target="https://ecfr.eu/publication/home-alone-europeans-are-ready-to-defend-themselves/" TargetMode="External"/><Relationship Id="rId5" Type="http://schemas.openxmlformats.org/officeDocument/2006/relationships/hyperlink" Target="https://yougov.com/en-gb/articles/51653-ukraine-war-three-years-on-where-do-britons-stand-on-a-potential-peace-deal" TargetMode="External"/><Relationship Id="rId1" Type="http://schemas.openxmlformats.org/officeDocument/2006/relationships/chart" Target="/ppt/charts/chart45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globalaffairs.org/research/public-opinion-survey/most-americans-favor-increasing-sanctions-russia" TargetMode="External"/><Relationship Id="rId3" Type="http://schemas.openxmlformats.org/officeDocument/2006/relationships/hyperlink" Target="https://news.gallup.com/poll/694496/americans-widely-pessimistic-ukraine-russia-peace-deal.aspx" TargetMode="External"/><Relationship Id="rId4" Type="http://schemas.openxmlformats.org/officeDocument/2006/relationships/hyperlink" Target="https://yougov.com/en-us/articles/55803-support-for-sending-military-aid-to-ukraine-has-fallen" TargetMode="External"/><Relationship Id="rId5" Type="http://schemas.openxmlformats.org/officeDocument/2006/relationships/hyperlink" Target="https://globalaffairs.org/research/public-opinion-survey/most-americans-favor-increasing-sanctions-russia" TargetMode="External"/><Relationship Id="rId6" Type="http://schemas.openxmlformats.org/officeDocument/2006/relationships/hyperlink" Target="https://globalaffairs.org/research/public-opinion-survey/most-americans-favor-increasing-sanctions-russia" TargetMode="External"/><Relationship Id="rId1" Type="http://schemas.openxmlformats.org/officeDocument/2006/relationships/chart" Target="/ppt/charts/chart46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news.gallup.com/poll/711992/ukrainians-sour-washington-views-war-stabilize.aspx" TargetMode="External"/><Relationship Id="rId3" Type="http://schemas.openxmlformats.org/officeDocument/2006/relationships/hyperlink" Target="https://kiis.com.ua/?cat=reports&amp;id=1643&amp;lang=eng&amp;page=1" TargetMode="External"/><Relationship Id="rId4" Type="http://schemas.openxmlformats.org/officeDocument/2006/relationships/hyperlink" Target="https://kiis.com.ua/?cat=reports&amp;id=1615&amp;lang=eng&amp;page=1" TargetMode="External"/><Relationship Id="rId5" Type="http://schemas.openxmlformats.org/officeDocument/2006/relationships/hyperlink" Target="https://news.gallup.com/poll/711992/ukrainians-sour-washington-views-war-stabilize.aspx" TargetMode="External"/><Relationship Id="rId1" Type="http://schemas.openxmlformats.org/officeDocument/2006/relationships/chart" Target="/ppt/charts/chart47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vada.ru/2026/10/06/konflikt-s-ukrainoj-v-sentyabre-2026-goda-vnimanie-podderzhka-otnoshenie-k-peregovoram-usloviyam-zaversheniya-konflikta/" TargetMode="External"/><Relationship Id="rId3" Type="http://schemas.openxmlformats.org/officeDocument/2006/relationships/hyperlink" Target="https://www.levada.ru/2026/09/01/konflikt-s-ukrainoi-v-avguste-2026-goda/" TargetMode="External"/><Relationship Id="rId4" Type="http://schemas.openxmlformats.org/officeDocument/2006/relationships/hyperlink" Target="https://www.levada.ru/2026/03/03/konflikt-s-ukrainoi-v-fevrale-2026-goda/" TargetMode="External"/><Relationship Id="rId5" Type="http://schemas.openxmlformats.org/officeDocument/2006/relationships/hyperlink" Target="https://www.levada.ru/2026/10/06/konflikt-s-ukrainoj-v-sentyabre-2026-goda-vnimanie-podderzhka-otnoshenie-k-peregovoram-usloviyam-zaversheniya-konflikta/" TargetMode="External"/><Relationship Id="rId6" Type="http://schemas.openxmlformats.org/officeDocument/2006/relationships/hyperlink" Target="https://www.levada.ru/2026/10/06/konflikt-s-ukrainoj-v-sentyabre-2026-goda-vnimanie-podderzhka-otnoshenie-k-peregovoram-usloviyam-zaversheniya-konflikta/" TargetMode="External"/><Relationship Id="rId1" Type="http://schemas.openxmlformats.org/officeDocument/2006/relationships/chart" Target="/ppt/charts/chart48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2" Type="http://schemas.openxmlformats.org/officeDocument/2006/relationships/hyperlink" Target="https://euneighbourseast.eu/news/latest-news/new-eurobarometer-shows-continued-strong-support-for-eus-response-to-war-in-ukraine/" TargetMode="External"/><Relationship Id="rId3" Type="http://schemas.openxmlformats.org/officeDocument/2006/relationships/hyperlink" Target="https://ecfr.eu/publication/home-alone-europeans-are-ready-to-defend-themselves/" TargetMode="External"/><Relationship Id="rId4" Type="http://schemas.openxmlformats.org/officeDocument/2006/relationships/hyperlink" Target="https://kyivindependent.com/most-of-magyars-voters-oppose-hungarian-aid-to-ukraine-split-on-kyivs-eu-bid-poll-shows/" TargetMode="External"/><Relationship Id="rId5" Type="http://schemas.openxmlformats.org/officeDocument/2006/relationships/hyperlink" Target="https://yougov.com/en-gb/articles/53793-where-do-europeans-stand-on-the-war-in-ukraine-at-the-end-of-2025" TargetMode="External"/><Relationship Id="rId6" Type="http://schemas.openxmlformats.org/officeDocument/2006/relationships/hyperlink" Target="https://yougov.com/en-gb/articles/51653-ukraine-war-three-years-on-where-do-britons-stand-on-a-potential-peace-deal" TargetMode="External"/><Relationship Id="rId7" Type="http://schemas.openxmlformats.org/officeDocument/2006/relationships/hyperlink" Target="https://cbos.pl/SPISKOM.POL/2026/K_080_26.PDF" TargetMode="External"/><Relationship Id="rId8" Type="http://schemas.openxmlformats.org/officeDocument/2006/relationships/hyperlink" Target="https://www.infratest-dimap.de/umfragen-analysen/bundesweit/ard-deutschlandtrend/2026/september/" TargetMode="External"/><Relationship Id="rId9" Type="http://schemas.openxmlformats.org/officeDocument/2006/relationships/hyperlink" Target="https://www.pewresearch.org/global/2026/04/23/americans-have-become-less-confident-in-trumps-decision-making-on-ukraine/" TargetMode="External"/><Relationship Id="rId10" Type="http://schemas.openxmlformats.org/officeDocument/2006/relationships/hyperlink" Target="https://news.gallup.com/poll/694496/americans-widely-pessimistic-ukraine-russia-peace-deal.aspx" TargetMode="External"/><Relationship Id="rId11" Type="http://schemas.openxmlformats.org/officeDocument/2006/relationships/hyperlink" Target="https://yougov.com/en-us/articles/55803-support-for-sending-military-aid-to-ukraine-has-fallen" TargetMode="External"/><Relationship Id="rId12" Type="http://schemas.openxmlformats.org/officeDocument/2006/relationships/hyperlink" Target="https://globalaffairs.org/research/public-opinion-survey/most-americans-favor-increasing-sanctions-russia" TargetMode="External"/><Relationship Id="rId13" Type="http://schemas.openxmlformats.org/officeDocument/2006/relationships/hyperlink" Target="https://news.gallup.com/poll/711992/ukrainians-sour-washington-views-war-stabilize.aspx" TargetMode="External"/><Relationship Id="rId14" Type="http://schemas.openxmlformats.org/officeDocument/2006/relationships/hyperlink" Target="https://news.gallup.com/poll/693203/ukrainian-support-war-effort-collapses.aspx" TargetMode="External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kiis.com.ua/?cat=reports&amp;id=1579&amp;lang=eng&amp;page=1" TargetMode="External"/><Relationship Id="rId2" Type="http://schemas.openxmlformats.org/officeDocument/2006/relationships/hyperlink" Target="https://kiis.com.ua/?cat=reports&amp;id=1615&amp;lang=eng&amp;page=1" TargetMode="External"/><Relationship Id="rId3" Type="http://schemas.openxmlformats.org/officeDocument/2006/relationships/hyperlink" Target="https://kiis.com.ua/?cat=reports&amp;id=1643&amp;lang=eng&amp;page=1" TargetMode="External"/><Relationship Id="rId4" Type="http://schemas.openxmlformats.org/officeDocument/2006/relationships/hyperlink" Target="https://www.levada.ru/en/2025/10/22/ukraine-conflict-attention-support-attitudes-toward-negotiations-and-possible-scenarios-for-ending-the-conflict-in-september-2025/" TargetMode="External"/><Relationship Id="rId5" Type="http://schemas.openxmlformats.org/officeDocument/2006/relationships/hyperlink" Target="https://www.levada.ru/en/2026/01/13/conflict-with-ukraine-in-december-2025/" TargetMode="External"/><Relationship Id="rId6" Type="http://schemas.openxmlformats.org/officeDocument/2006/relationships/hyperlink" Target="https://www.levada.ru/en/2026/02/04/ukraine-conflict-in-january-2026/" TargetMode="External"/><Relationship Id="rId7" Type="http://schemas.openxmlformats.org/officeDocument/2006/relationships/hyperlink" Target="https://www.levada.ru/2026/03/03/konflikt-s-ukrainoi-v-fevrale-2026-goda/" TargetMode="External"/><Relationship Id="rId8" Type="http://schemas.openxmlformats.org/officeDocument/2006/relationships/hyperlink" Target="https://www.levada.ru/2026/04/02/konflikt-s-ukrainoi-v-marte-2026-goda/" TargetMode="External"/><Relationship Id="rId9" Type="http://schemas.openxmlformats.org/officeDocument/2006/relationships/hyperlink" Target="https://www.levada.ru/2026/05/07/konflikt-s-ukrainoi-v-aprele-2026-goda/" TargetMode="External"/><Relationship Id="rId10" Type="http://schemas.openxmlformats.org/officeDocument/2006/relationships/hyperlink" Target="https://www.levada.ru/2026/06/09/konflikt-s-ukrainoi-v-mae-2026-goda/" TargetMode="External"/><Relationship Id="rId11" Type="http://schemas.openxmlformats.org/officeDocument/2006/relationships/hyperlink" Target="https://www.levada.ru/2026/07/07/konflikt-s-ukrainoj-v-iyune-2026-goda-vnimanie-podderzhka-rossijskih-vooruzhennyh-sil-mnenie-o-neobhodimosti-peregovorov-i-primenenii-yadernogo-oruzhiya/" TargetMode="External"/><Relationship Id="rId12" Type="http://schemas.openxmlformats.org/officeDocument/2006/relationships/hyperlink" Target="https://www.levada.ru/2026/08/06/konflikt-s-ukrainoi-v-iyule-2026-goda/" TargetMode="External"/><Relationship Id="rId13" Type="http://schemas.openxmlformats.org/officeDocument/2006/relationships/hyperlink" Target="https://www.levada.ru/2026/09/01/konflikt-s-ukrainoi-v-avguste-2026-goda/" TargetMode="External"/><Relationship Id="rId14" Type="http://schemas.openxmlformats.org/officeDocument/2006/relationships/hyperlink" Target="https://www.levada.ru/2026/10/06/konflikt-s-ukrainoj-v-sentyabre-2026-goda-vnimanie-podderzhka-otnoshenie-k-peregovoram-usloviyam-zaversheniya-konflikta/" TargetMode="External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ielinstitut.de/topics/war-against-ukraine/ukraine-support-tracker" TargetMode="External"/><Relationship Id="rId2" Type="http://schemas.openxmlformats.org/officeDocument/2006/relationships/hyperlink" Target="https://www.tandfonline.com/doi/full/10.1080/1060586X.2025.2548622" TargetMode="External"/><Relationship Id="rId3" Type="http://schemas.openxmlformats.org/officeDocument/2006/relationships/hyperlink" Target="https://theins.press/en/society/262262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21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182880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 суспільної підтримки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3017520"/>
            <a:ext cx="10058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D6CF"/>
                </a:solidFill>
              </a:rPr>
              <a:t>Як змінюється суспільна підтримка військової допомоги, санкцій, переговорів і відправлення військ у Європі, Великій Британії, США, Україні та Росії — за опублікованими опитуваннями, з датою та джерелом кожної цифри.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7548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B5AC"/>
                </a:solidFill>
              </a:rPr>
              <a:t>Дані востаннє перевірено: 24 жовтня 2026 р. · </a:t>
            </a:r>
            <a:pPr indent="0" marL="0">
              <a:buNone/>
            </a:pPr>
            <a:r>
              <a:rPr lang="en-US" sz="1200" u="sng" dirty="0">
                <a:solidFill>
                  <a:srgbClr val="E8D5D2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https://www.thecostofwar.net/uk/war-support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Головні висновки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Більшість у більшості відстежуваних країн ЄС досі підтримує фінансування зброї для України та санкції проти Росії, але підтримка поступово знижується: 57% по ЄС восени 2025 року і 56% навесні 2026 року за військову техніку. Італія розділена, Угорщина — явний виняток.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Санкції — найширше підтримуваний захід: від 49% (Угорщина) до 86% (Польща) у відстежуваних країнах ЄС і 69% у США, зокрема 70% республіканців.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Відправлення військ майже всюди залишається позицією меншості: 26–37% у відстежуваних країнах ЄС (ECFR, травень 2026) і 31% у США. З відстежуваних країн лише у Великій Британії підтримка сягає половини (51%).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Українці втомилися від війни, але не готові до поступок: 66% хочуть якнайшвидшого переговорного завершення, проте 61% вважають вихід з Донбасу в обмін на гарантії категорично неприйнятним. Сильні гарантії, наприклад європейські війська біля фронту, майже вдвічі підвищують готовність прийняти припинення вогню.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Більшість росіян за мирні переговори (59–67% в усіх опитуваннях 2026 року), водночас близько 70% досі кажуть, що підтримують дії армії. Найбільше до переговорів схиляється молодь, а завершення війни з поверненням анексованих територій залишається непопулярним.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У США вирішальний чинник — партійність: військову допомогу підтримують 71% демократів, але 48% республіканців, а думка республіканців змінюється слідом за позицією адміністрації.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вимірюється підтримка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A78D6"/>
                </a:solidFill>
              </a:rPr>
              <a:t>Військова допомога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71717"/>
                </a:solidFill>
              </a:rPr>
              <a:t>Підтримка постачання або фінансування зброї та військової допомоги Україні. Формулювання різняться: у ЄС питають, чи згодні з фінансуванням військової техніки Євросоюзом; у США — чи робить країна «забагато» або «недостатньо», чи підтримують військову допомогу.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EB6834"/>
                </a:solidFill>
              </a:rPr>
              <a:t>Санкції проти Росії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71717"/>
                </a:solidFill>
              </a:rPr>
              <a:t>Підтримка запровадження, збереження або посилення економічних санкцій проти уряду, компаній і громадян Росії.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AF7A"/>
                </a:solidFill>
              </a:rPr>
              <a:t>Переговори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71717"/>
                </a:solidFill>
              </a:rPr>
              <a:t>Перевага переговорного завершення війни. В Україні та Росії це головне питання, яке відстежують соціологи. Вище значення означає, що більше людей за переговори зараз; саме по собі це не означає підтримки якихось конкретних умов.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EDA100"/>
                </a:solidFill>
              </a:rPr>
              <a:t>Відправлення військ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71717"/>
                </a:solidFill>
              </a:rPr>
              <a:t>Підтримка відправлення національних військ в Україну — зазвичай як миротворців або сил стримування після припинення вогню чи мирної угоди. В Україні питають, чи прийняли б люди припинення вогню, якби європейські війська стояли біля лінії фронту.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 країн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26262"/>
                </a:solidFill>
              </a:rPr>
              <a:t>Військова допомога: згодні з фінансуванням зброї ЄС (Євробарометр, жовт.–лист. 2025)</a:t>
            </a:r>
            <a:endParaRPr lang="en-US" sz="14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63040"/>
          <a:ext cx="1124712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 країн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26262"/>
                </a:solidFill>
              </a:rPr>
              <a:t>Санкції проти Росії (Євробарометр, жовт.–лист. 2025)</a:t>
            </a:r>
            <a:endParaRPr lang="en-US" sz="14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63040"/>
          <a:ext cx="1124712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 країн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26262"/>
                </a:solidFill>
              </a:rPr>
              <a:t>Війська після мирної угоди (ECFR, травень 2026)</a:t>
            </a:r>
            <a:endParaRPr lang="en-US" sz="14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63040"/>
          <a:ext cx="1124712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Німеччина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Підтримка фінансування зброї стабільна (63%), але у вересні 2026 року трохи більше чотирьох з десяти вважали, що підтримка зброєю заходить задалеко. У Східній Німеччині та серед прихильників AfD противники переважають.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infratest dimap — ARD-DeutschlandTREND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Близько третини (36%) підтримали б відправлення німецьких військ після мирної угоди; виборці AfD здебільшого бачать в Україні суперника чи супротивника.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Вартість допомоги — предмет суперечок: Кільський інститут з'ясував, що із заявлених Німеччиною €100 млрд «двосторонньої допомоги» до України фактично надійшло близько €41,7 млрд.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Kiel Institute for the World Economy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Франція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Невелика більшість підтримує фінансування зброї (53%), явна більшість — санкції (71%), але лише 40% кажуть, що хочуть перемоги України і їм це важливо.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YouGov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37% підтримують відправлення французьких військ після мирної угоди (ECFR, травень 2026).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Польща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Польща поєднує найсильнішу підтримку санкцій серед відстежуваних країн (86%) і зростання підтримки фінансування зброї (74%) з утомою: у липні 2026 року 39% вважали допомогу Заходу достатньою, 27% — завеликою, 22% — замалою.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CBOS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Головна лінія розколу — партійна: 48% виборців партій «Конфедерації» вважають допомогу завеликою, проти 10% виборців правлячої коаліції.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CBOS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Лише 26% підтримують відправлення польських військ після мирної угоди — найменше серед відстежуваних країн в опитуванні ECFR у травні 2026 року.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Італія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Італія порівну розділена щодо фінансування зброї (48% за, 49% проти) і схиляється до дипломатії: 53% за переговорне завершення, навіть якщо Росія збереже захоплені території.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YouGov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Санкції досі підтримує більшість (68%).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Угорщина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rgbClr val="171717"/>
                </a:solidFill>
              </a:rPr>
              <a:t>Партія «Тиса» Петера Мадяра перемогла на виборах 12 квітня 2026 року, змінивши уряд «Фідесу» Віктора Орбана.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В Угорщині найнижча підтримка фінансування зброї серед відстежуваних країн (41%), щодо санкцій думки розділилися (49% за, 47% проти).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Зміна уряду не змінила ставлення до допомоги: після виборів лише 12% підтримували угорську військову допомогу Україні, і навіть виборці «Тиси» були проти з перевагою в 57 пунктів.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ECFR poll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Естонія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Підтримка залишається високою, але восени 2025 року помітно знизилася: фінансування зброї — мінус 5 пунктів, до 64%, санкції — мінус 5 пунктів, до 68%.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37% підтримали б відправлення естонських військ після мирної угоди.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Латвія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67% підтримують фінансування зброї (мінус 2 пункти) і 72% — санкції (плюс 2 пункти).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Литва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Одна з країн ЄС з найвищою підтримкою: 77% за фінансування зброї та 82% за санкції.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Середнє по ЄС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Загалом по ЄС фінансування зброї підтримували 57% восени 2025 року і 56% навесні 2026 року; санкції — від 70% до 73%.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European Commission — Standard Eurobarometer 105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Економічні труднощі важливіші за вік: фінансування зброї підтримують 39% тих, кому важко сплачувати рахунки більшість часу, і 63% тих, у кого таких труднощів майже не буває. За віком розкид лише 56–61%.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Велика Британія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Велика Британія — найпослідовніше проукраїнська з великих європейських країн: 48% хочуть, щоб Захід підтримував Україну до її перемоги, проти 24% за переговорне завершення.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Більшість підтримує британських миротворців (56% у грудні 2025 року). За суворішим питанням ECFR про відправлення військ після мирної угоди — 51% «за», найбільше серед відстежуваних тут країн.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European Council on Foreign Relations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Виборці Reform UK — виняток: 47% хочуть перемоги України проти 77–86% виборців лейбористів, консерваторів і ліберальних демократів (лютий 2025).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США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Головний чинник — партійність: військову допомогу підтримують 71% демократів, але 48% республіканців. Погляди республіканців змінюються слідом за адміністрацією: частка тих, хто вважає, що США роблять «забагато», впала з 67% до 40% з грудня 2024 по серпень 2025 року.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Chicago Council on Global Affairs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Gallup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Підтримка знову знижується: у жовтні 2026 року 46% зареєстрованих виборців вважали, що США мають надсилати військову допомогу, проти 56% у липні. Зниження припало на республіканців (з 41% до 28%) і незалежних (з 57% до 44%); у демократів — стабільно 69%.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 / The Economist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Санкції об'єднують американців сильніше, ніж допомога: 69% за посилення санкцій проти Росії, зокрема 70% республіканців.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Chicago Council on Global Affairs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Небагато хто підтримує відправлення американських військ (31%); 66% проти.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Chicago Council on Global Affairs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Україна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Дві третини хочуть якнайшвидшого переговорного завершення (66% у квітні 2026 року), але більшість відкидає вихід з Донбасу: 61% вважають це категорично неприйнятним (жовтень 2026).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Kyiv International Institute of Sociology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Гарантії безпеки визначають прийнятність припинення вогню: без гарантій його прийняли б 32%, з європейськими військами біля фронту — 61%.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Kyiv International Institute of Sociology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Довіра до Вашингтона обвалилася: керівництво США схвалюють 7% (квітень 2026) проти 66% у 2022 році.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Росія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Ключові чинники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Більшість росіян за переговори (59–67% протягом 2026 року), водночас близько 70% досі кажуть, що підтримують дії армії. Бажання завершення війни не дорівнює її неприйняттю.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Левада-Центр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Левада-Центр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Найчіткіша лінія розколу — вік: 77% молоді до 24 років за переговори; підтримка армії — 80% серед людей віком 55 років і старших проти 56% серед молоді до 24 років.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Умови мають значення: 81% підтримали б рішення Путіна завершити війну «цього тижня», але лише 35% — якби це означало повернення анексованих територій (51% проти).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 даних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Питання різняться між соціологами та країнами, тож значення можна порівнювати лише в межах одного ряду (той самий опитувач і формулювання). Порівняльний графік використовує лише питання, поставлені однаково в усіх країнах.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Росія: опитування проводяться в умовах воєнної цензури та кримінальної відповідальності за «дискредитацію армії». Дослідники розходяться в оцінці того, наскільки страх і відмови спотворюють відповіді: дослідження 42 телефонних опитувань не виявило зниження участі, критики вказують на невідому частку відмов і соціально бажані відповіді. До абсолютних рівнів варто ставитися обережно; динаміка в межах ряду «Левади» інформативніша.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Україна: опитування охоплюють лише підконтрольну уряду територію. Вони не включають мешканців окупованих районів і біженців, які виїхали після лютого 2022 року, а телефонні опитування у воєнний час дають зміщення, яке самі соціологи не можуть оцінити.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Дані Євробарометра за країнами за весну 2026 року не були оприлюднені на момент перевірки сторінки. Тому динаміка за країнами ґрунтується на весні й осені 2025 року; значення весни 2025 року обчислено зі зміни, яку Євробарометр подає поруч з осінніми даними, і позначено як розрахункові.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У більшості показників похибка близько ±2–5 пунктів, тож невеликі зміни від місяця до місяця можуть бути шумом. Кілька точок старші за 12 місяців; їх збережено, щоб показати напрям змін, і чітко датовано.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Настрої в соцмережах і ЗМІ тут не вимірюються. Сторінка посилається лише на опубліковані опитування та аналітику, ніколи на окремих користувачів. Щоденне сканування показує нові публікації соціологів і аналітичних центрів; цифри змінюються лише після виходу й перевірки нових опитувань.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Джерела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104: The EU's response to the war in Ukraine (Autumn 2025)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105 (via EU Neighbours East): New Eurobarometer shows continued strong support for EU's response to war in Ukraine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 (ECFR): Home alone: Europeans are ready to defend themselves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ECFR poll (Stratega Research, Mandate Research), reported by The Kyiv Independent: Most Magyar voters against Hungary aiding Ukraine, split on Kyiv's EU bid, poll shows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YouGov: Where do Europeans stand on the war in Ukraine at the end of 2025?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YouGov: Ukraine war three years on: where do Britons stand on a potential peace deal?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CBOS: Komunikat z badań 80/2026: Polacy o międzynarodowej pomocy dla walczącej Ukrainy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infratest dimap — ARD-DeutschlandTREND: ARD-DeutschlandTREND September 2026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Pew Research Center: Americans have become less confident in Trump's decision-making on Ukraine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Gallup: Americans widely pessimistic about Ukraine-Russia peace deal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 / The Economist: Support for sending military aid to Ukraine has fallen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Chicago Council on Global Affairs (Ipsos KnowledgePanel): Most Americans favor increasing sanctions on Russia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Gallup: Ukrainians sour on U.S. leadership as views of war stabilize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Gallup: Ukrainian support for war effort collapses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Джерела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Kyiv International Institute of Sociology (KIIS): War and peace: opinions and views of Ukrainians (January 9-14, 2026)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Kyiv International Institute of Sociology (KIIS): Attitude towards the ceasefire along the current front line (May 7-June 3, 2026)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Kyiv International Institute of Sociology (KIIS): Opinions and views of Ukrainians on issues of war and peace (October 8-16, 2026)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Levada Center: Ukraine conflict, September 2025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Levada Center: Conflict with Ukraine in December 2025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Levada Center: Ukraine conflict in January 2026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феврале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марте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апреле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мае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июне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июле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августе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сентябре 2026 года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Джерела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Монітор суспільної підтримки · 24 жовтня 2026 р.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Kiel Institute for the World Economy: Ukraine Support Tracker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Post-Soviet Affairs (Taylor &amp; Francis): Want to be heard: survey participation in Russia before and during the war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Insider: The silent nation: why Russia's wartime opinion polls cannot be trusted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Монітор суспільної підтримки</dc:title>
  <dc:subject>PptxGenJS Presentation</dc:subject>
  <dc:creator>The Cost of War</dc:creator>
  <cp:lastModifiedBy>The Cost of War</cp:lastModifiedBy>
  <cp:revision>1</cp:revision>
  <dcterms:created xsi:type="dcterms:W3CDTF">2026-10-24T17:15:17Z</dcterms:created>
  <dcterms:modified xsi:type="dcterms:W3CDTF">2026-10-24T17:15:17Z</dcterms:modified>
</cp:coreProperties>
</file>