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3.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4.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5.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6.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7.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charts/chart8.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charts/chart9.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charts/chart10.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charts/chart11.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charts/chart12.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charts/chart13.xml" ContentType="application/vnd.openxmlformats-officedocument.drawingml.chart+xml"/>
  <Override PartName="/ppt/slideMasters/slideMaster17.xml" ContentType="application/vnd.openxmlformats-officedocument.presentationml.slideMaster+xml"/>
  <Override PartName="/ppt/slides/slide17.xml" ContentType="application/vnd.openxmlformats-officedocument.presentationml.slide+xml"/>
  <Override PartName="/ppt/charts/chart14.xml" ContentType="application/vnd.openxmlformats-officedocument.drawingml.chart+xml"/>
  <Override PartName="/ppt/slideMasters/slideMaster18.xml" ContentType="application/vnd.openxmlformats-officedocument.presentationml.slideMaster+xml"/>
  <Override PartName="/ppt/slides/slide18.xml" ContentType="application/vnd.openxmlformats-officedocument.presentationml.slide+xml"/>
  <Override PartName="/ppt/charts/chart15.xml" ContentType="application/vnd.openxmlformats-officedocument.drawingml.chart+xml"/>
  <Override PartName="/ppt/slideMasters/slideMaster19.xml" ContentType="application/vnd.openxmlformats-officedocument.presentationml.slideMaster+xml"/>
  <Override PartName="/ppt/slides/slide19.xml" ContentType="application/vnd.openxmlformats-officedocument.presentationml.slide+xml"/>
  <Override PartName="/ppt/charts/chart16.xml" ContentType="application/vnd.openxmlformats-officedocument.drawingml.chart+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Relationships xmlns="http://schemas.openxmlformats.org/package/2006/relationships"><Relationship Id="rId1" Type="http://schemas.openxmlformats.org/officeDocument/2006/relationships/package" Target="../embeddings/Microsoft_Excel_Work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Military aid: agree with EU financing weapons (Eurobarometer, Oct–Nov 2025)</c:v>
                </c:pt>
              </c:strCache>
            </c:strRef>
          </c:tx>
          <c:spPr>
            <a:solidFill>
              <a:srgbClr val="2A78D6"/>
            </a:solidFill>
            <a:effectLst/>
          </c:spPr>
          <c:invertIfNegative val="0"/>
          <c:dLbls>
            <c:numFmt formatCode="0&quot;%&quot;" sourceLinked="0"/>
            <c:txPr>
              <a:bodyPr/>
              <a:lstStyle/>
              <a:p>
                <a:pPr>
                  <a:defRPr b="0" i="0" strike="noStrike" sz="1100" u="none">
                    <a:solidFill>
                      <a:srgbClr val="000000"/>
                    </a:solidFill>
                    <a:latin typeface="Arial"/>
                  </a:defRPr>
                </a:pPr>
              </a:p>
            </c:txPr>
            <c:showLegendKey val="0"/>
            <c:showVal val="1"/>
            <c:showCatName val="0"/>
            <c:showSerName val="0"/>
            <c:showPercent val="0"/>
            <c:showBubbleSize val="0"/>
            <c:showLeaderLines val="0"/>
          </c:dLbls>
          <c:cat>
            <c:multiLvlStrRef>
              <c:f>Sheet1!$A$2:$A$10</c:f>
              <c:multiLvlStrCache>
                <c:ptCount val="9"/>
                <c:lvl>
                  <c:pt idx="0">
                    <c:v>Hungary</c:v>
                  </c:pt>
                  <c:pt idx="1">
                    <c:v>Italy</c:v>
                  </c:pt>
                  <c:pt idx="2">
                    <c:v>France</c:v>
                  </c:pt>
                  <c:pt idx="3">
                    <c:v>EU average</c:v>
                  </c:pt>
                  <c:pt idx="4">
                    <c:v>Germany</c:v>
                  </c:pt>
                  <c:pt idx="5">
                    <c:v>Estonia</c:v>
                  </c:pt>
                  <c:pt idx="6">
                    <c:v>Latvia</c:v>
                  </c:pt>
                  <c:pt idx="7">
                    <c:v>Poland</c:v>
                  </c:pt>
                  <c:pt idx="8">
                    <c:v>Lithuania</c:v>
                  </c:pt>
                </c:lvl>
              </c:multiLvlStrCache>
            </c:multiLvlStrRef>
          </c:cat>
          <c:val>
            <c:numRef>
              <c:f>Sheet1!$B$2:$B$10</c:f>
              <c:numCache>
                <c:formatCode>General</c:formatCode>
                <c:ptCount val="9"/>
                <c:pt idx="0">
                  <c:v>41</c:v>
                </c:pt>
                <c:pt idx="1">
                  <c:v>48</c:v>
                </c:pt>
                <c:pt idx="2">
                  <c:v>53</c:v>
                </c:pt>
                <c:pt idx="3">
                  <c:v>57</c:v>
                </c:pt>
                <c:pt idx="4">
                  <c:v>63</c:v>
                </c:pt>
                <c:pt idx="5">
                  <c:v>64</c:v>
                </c:pt>
                <c:pt idx="6">
                  <c:v>67</c:v>
                </c:pt>
                <c:pt idx="7">
                  <c:v>74</c:v>
                </c:pt>
                <c:pt idx="8">
                  <c:v>77</c:v>
                </c:pt>
              </c:numCache>
            </c:numRef>
          </c:val>
        </c:ser>
        <c:dLbls>
          <c:numFmt formatCode="0&quot;%&quot;" sourceLinked="0"/>
          <c:txPr>
            <a:bodyPr/>
            <a:lstStyle/>
            <a:p>
              <a:pPr>
                <a:defRPr b="0" i="0" strike="noStrike" sz="11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Sanctions on Russia (Eurobarometer, Oct–Nov 2025)</c:v>
                </c:pt>
              </c:strCache>
            </c:strRef>
          </c:tx>
          <c:spPr>
            <a:solidFill>
              <a:srgbClr val="EB6834"/>
            </a:solidFill>
            <a:effectLst/>
          </c:spPr>
          <c:invertIfNegative val="0"/>
          <c:dLbls>
            <c:numFmt formatCode="0&quot;%&quot;" sourceLinked="0"/>
            <c:txPr>
              <a:bodyPr/>
              <a:lstStyle/>
              <a:p>
                <a:pPr>
                  <a:defRPr b="0" i="0" strike="noStrike" sz="1100" u="none">
                    <a:solidFill>
                      <a:srgbClr val="000000"/>
                    </a:solidFill>
                    <a:latin typeface="Arial"/>
                  </a:defRPr>
                </a:pPr>
              </a:p>
            </c:txPr>
            <c:showLegendKey val="0"/>
            <c:showVal val="1"/>
            <c:showCatName val="0"/>
            <c:showSerName val="0"/>
            <c:showPercent val="0"/>
            <c:showBubbleSize val="0"/>
            <c:showLeaderLines val="0"/>
          </c:dLbls>
          <c:cat>
            <c:multiLvlStrRef>
              <c:f>Sheet1!$A$2:$A$10</c:f>
              <c:multiLvlStrCache>
                <c:ptCount val="9"/>
                <c:lvl>
                  <c:pt idx="0">
                    <c:v>Hungary</c:v>
                  </c:pt>
                  <c:pt idx="1">
                    <c:v>Italy</c:v>
                  </c:pt>
                  <c:pt idx="2">
                    <c:v>Estonia</c:v>
                  </c:pt>
                  <c:pt idx="3">
                    <c:v>France</c:v>
                  </c:pt>
                  <c:pt idx="4">
                    <c:v>Latvia</c:v>
                  </c:pt>
                  <c:pt idx="5">
                    <c:v>EU average</c:v>
                  </c:pt>
                  <c:pt idx="6">
                    <c:v>Germany</c:v>
                  </c:pt>
                  <c:pt idx="7">
                    <c:v>Lithuania</c:v>
                  </c:pt>
                  <c:pt idx="8">
                    <c:v>Poland</c:v>
                  </c:pt>
                </c:lvl>
              </c:multiLvlStrCache>
            </c:multiLvlStrRef>
          </c:cat>
          <c:val>
            <c:numRef>
              <c:f>Sheet1!$B$2:$B$10</c:f>
              <c:numCache>
                <c:formatCode>General</c:formatCode>
                <c:ptCount val="9"/>
                <c:pt idx="0">
                  <c:v>49</c:v>
                </c:pt>
                <c:pt idx="1">
                  <c:v>68</c:v>
                </c:pt>
                <c:pt idx="2">
                  <c:v>68</c:v>
                </c:pt>
                <c:pt idx="3">
                  <c:v>71</c:v>
                </c:pt>
                <c:pt idx="4">
                  <c:v>72</c:v>
                </c:pt>
                <c:pt idx="5">
                  <c:v>73</c:v>
                </c:pt>
                <c:pt idx="6">
                  <c:v>75</c:v>
                </c:pt>
                <c:pt idx="7">
                  <c:v>82</c:v>
                </c:pt>
                <c:pt idx="8">
                  <c:v>86</c:v>
                </c:pt>
              </c:numCache>
            </c:numRef>
          </c:val>
        </c:ser>
        <c:dLbls>
          <c:numFmt formatCode="0&quot;%&quot;" sourceLinked="0"/>
          <c:txPr>
            <a:bodyPr/>
            <a:lstStyle/>
            <a:p>
              <a:pPr>
                <a:defRPr b="0" i="0" strike="noStrike" sz="11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Troops after a peace deal (ECFR, May 2026)</c:v>
                </c:pt>
              </c:strCache>
            </c:strRef>
          </c:tx>
          <c:spPr>
            <a:solidFill>
              <a:srgbClr val="EDA100"/>
            </a:solidFill>
            <a:effectLst/>
          </c:spPr>
          <c:invertIfNegative val="0"/>
          <c:dLbls>
            <c:numFmt formatCode="0&quot;%&quot;" sourceLinked="0"/>
            <c:txPr>
              <a:bodyPr/>
              <a:lstStyle/>
              <a:p>
                <a:pPr>
                  <a:defRPr b="0" i="0" strike="noStrike" sz="1100" u="none">
                    <a:solidFill>
                      <a:srgbClr val="000000"/>
                    </a:solidFill>
                    <a:latin typeface="Arial"/>
                  </a:defRPr>
                </a:pPr>
              </a:p>
            </c:txPr>
            <c:showLegendKey val="0"/>
            <c:showVal val="1"/>
            <c:showCatName val="0"/>
            <c:showSerName val="0"/>
            <c:showPercent val="0"/>
            <c:showBubbleSize val="0"/>
            <c:showLeaderLines val="0"/>
          </c:dLbls>
          <c:cat>
            <c:multiLvlStrRef>
              <c:f>Sheet1!$A$2:$A$8</c:f>
              <c:multiLvlStrCache>
                <c:ptCount val="7"/>
                <c:lvl>
                  <c:pt idx="0">
                    <c:v>Poland</c:v>
                  </c:pt>
                  <c:pt idx="1">
                    <c:v>Hungary</c:v>
                  </c:pt>
                  <c:pt idx="2">
                    <c:v>Italy</c:v>
                  </c:pt>
                  <c:pt idx="3">
                    <c:v>Germany</c:v>
                  </c:pt>
                  <c:pt idx="4">
                    <c:v>France</c:v>
                  </c:pt>
                  <c:pt idx="5">
                    <c:v>Estonia</c:v>
                  </c:pt>
                  <c:pt idx="6">
                    <c:v>United Kingdom</c:v>
                  </c:pt>
                </c:lvl>
              </c:multiLvlStrCache>
            </c:multiLvlStrRef>
          </c:cat>
          <c:val>
            <c:numRef>
              <c:f>Sheet1!$B$2:$B$8</c:f>
              <c:numCache>
                <c:formatCode>General</c:formatCode>
                <c:ptCount val="7"/>
                <c:pt idx="0">
                  <c:v>26</c:v>
                </c:pt>
                <c:pt idx="1">
                  <c:v>27</c:v>
                </c:pt>
                <c:pt idx="2">
                  <c:v>30</c:v>
                </c:pt>
                <c:pt idx="3">
                  <c:v>36</c:v>
                </c:pt>
                <c:pt idx="4">
                  <c:v>37</c:v>
                </c:pt>
                <c:pt idx="5">
                  <c:v>37</c:v>
                </c:pt>
                <c:pt idx="6">
                  <c:v>51</c:v>
                </c:pt>
              </c:numCache>
            </c:numRef>
          </c:val>
        </c:ser>
        <c:dLbls>
          <c:numFmt formatCode="0&quot;%&quot;" sourceLinked="0"/>
          <c:txPr>
            <a:bodyPr/>
            <a:lstStyle/>
            <a:p>
              <a:pPr>
                <a:defRPr b="0" i="0" strike="noStrike" sz="11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Troop deployment — ECFR, 30 Apr – 13 May 2026</c:v>
                  </c:pt>
                  <c:pt idx="1">
                    <c:v>Sanctions on Russia — Eurobarometer, Oct – Nov 2025</c:v>
                  </c:pt>
                  <c:pt idx="2">
                    <c:v>Military aid — Eurobarometer, Oct – Nov 2025</c:v>
                  </c:pt>
                </c:lvl>
              </c:multiLvlStrCache>
            </c:multiLvlStrRef>
          </c:cat>
          <c:val>
            <c:numRef>
              <c:f>Sheet1!$B$2:$B$4</c:f>
              <c:numCache>
                <c:formatCode>General</c:formatCode>
                <c:ptCount val="3"/>
                <c:pt idx="0">
                  <c:v>36</c:v>
                </c:pt>
                <c:pt idx="1">
                  <c:v>75</c:v>
                </c:pt>
                <c:pt idx="2">
                  <c:v>63</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Troop deployment — ECFR, 5 – 15 May 2026</c:v>
                  </c:pt>
                  <c:pt idx="1">
                    <c:v>Sanctions on Russia — Eurobarometer, Oct – Nov 2025</c:v>
                  </c:pt>
                  <c:pt idx="2">
                    <c:v>Military aid — Eurobarometer, Oct – Nov 2025</c:v>
                  </c:pt>
                </c:lvl>
              </c:multiLvlStrCache>
            </c:multiLvlStrRef>
          </c:cat>
          <c:val>
            <c:numRef>
              <c:f>Sheet1!$B$2:$B$4</c:f>
              <c:numCache>
                <c:formatCode>General</c:formatCode>
                <c:ptCount val="3"/>
                <c:pt idx="0">
                  <c:v>37</c:v>
                </c:pt>
                <c:pt idx="1">
                  <c:v>71</c:v>
                </c:pt>
                <c:pt idx="2">
                  <c:v>53</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Sheet1!$A$2:$A$5</c:f>
              <c:multiLvlStrCache>
                <c:ptCount val="4"/>
                <c:lvl>
                  <c:pt idx="0">
                    <c:v>Troop deployment — ECFR, 30 Apr – 15 May 2026</c:v>
                  </c:pt>
                  <c:pt idx="1">
                    <c:v>Negotiations — YouGov, Dec 2025</c:v>
                  </c:pt>
                  <c:pt idx="2">
                    <c:v>Sanctions on Russia — Eurobarometer, Oct – Nov 2025</c:v>
                  </c:pt>
                  <c:pt idx="3">
                    <c:v>Military aid — Eurobarometer, Oct – Nov 2025</c:v>
                  </c:pt>
                </c:lvl>
              </c:multiLvlStrCache>
            </c:multiLvlStrRef>
          </c:cat>
          <c:val>
            <c:numRef>
              <c:f>Sheet1!$B$2:$B$5</c:f>
              <c:numCache>
                <c:formatCode>General</c:formatCode>
                <c:ptCount val="4"/>
                <c:pt idx="0">
                  <c:v>26</c:v>
                </c:pt>
                <c:pt idx="1">
                  <c:v>32</c:v>
                </c:pt>
                <c:pt idx="2">
                  <c:v>86</c:v>
                </c:pt>
                <c:pt idx="3">
                  <c:v>74</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Sheet1!$A$2:$A$5</c:f>
              <c:multiLvlStrCache>
                <c:ptCount val="4"/>
                <c:lvl>
                  <c:pt idx="0">
                    <c:v>Troop deployment — ECFR, 30 Apr – 14 May 2026</c:v>
                  </c:pt>
                  <c:pt idx="1">
                    <c:v>Negotiations — YouGov, Dec 2025</c:v>
                  </c:pt>
                  <c:pt idx="2">
                    <c:v>Sanctions on Russia — Eurobarometer, Oct – Nov 2025</c:v>
                  </c:pt>
                  <c:pt idx="3">
                    <c:v>Military aid — Eurobarometer, Oct – Nov 2025</c:v>
                  </c:pt>
                </c:lvl>
              </c:multiLvlStrCache>
            </c:multiLvlStrRef>
          </c:cat>
          <c:val>
            <c:numRef>
              <c:f>Sheet1!$B$2:$B$5</c:f>
              <c:numCache>
                <c:formatCode>General</c:formatCode>
                <c:ptCount val="4"/>
                <c:pt idx="0">
                  <c:v>30</c:v>
                </c:pt>
                <c:pt idx="1">
                  <c:v>53</c:v>
                </c:pt>
                <c:pt idx="2">
                  <c:v>68</c:v>
                </c:pt>
                <c:pt idx="3">
                  <c:v>48</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Sheet1!$A$2:$A$5</c:f>
              <c:multiLvlStrCache>
                <c:ptCount val="4"/>
                <c:lvl>
                  <c:pt idx="0">
                    <c:v>Troop deployment — ECFR, 30 Apr – 19 May 2026</c:v>
                  </c:pt>
                  <c:pt idx="1">
                    <c:v>Sanctions on Russia — Eurobarometer, Oct – Nov 2025</c:v>
                  </c:pt>
                  <c:pt idx="2">
                    <c:v>Military aid — ECFR, 17 – 27 Apr 2026</c:v>
                  </c:pt>
                  <c:pt idx="3">
                    <c:v>Military aid — Eurobarometer, Oct – Nov 2025</c:v>
                  </c:pt>
                </c:lvl>
              </c:multiLvlStrCache>
            </c:multiLvlStrRef>
          </c:cat>
          <c:val>
            <c:numRef>
              <c:f>Sheet1!$B$2:$B$5</c:f>
              <c:numCache>
                <c:formatCode>General</c:formatCode>
                <c:ptCount val="4"/>
                <c:pt idx="0">
                  <c:v>27</c:v>
                </c:pt>
                <c:pt idx="1">
                  <c:v>49</c:v>
                </c:pt>
                <c:pt idx="2">
                  <c:v>12</c:v>
                </c:pt>
                <c:pt idx="3">
                  <c:v>41</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Troop deployment — ECFR, 30 Apr – 8 May 2026</c:v>
                  </c:pt>
                  <c:pt idx="1">
                    <c:v>Sanctions on Russia — Eurobarometer, Oct – Nov 2025</c:v>
                  </c:pt>
                  <c:pt idx="2">
                    <c:v>Military aid — Eurobarometer, Oct – Nov 2025</c:v>
                  </c:pt>
                </c:lvl>
              </c:multiLvlStrCache>
            </c:multiLvlStrRef>
          </c:cat>
          <c:val>
            <c:numRef>
              <c:f>Sheet1!$B$2:$B$4</c:f>
              <c:numCache>
                <c:formatCode>General</c:formatCode>
                <c:ptCount val="3"/>
                <c:pt idx="0">
                  <c:v>37</c:v>
                </c:pt>
                <c:pt idx="1">
                  <c:v>68</c:v>
                </c:pt>
                <c:pt idx="2">
                  <c:v>64</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Sheet1!$A$2:$A$3</c:f>
              <c:multiLvlStrCache>
                <c:ptCount val="2"/>
                <c:lvl>
                  <c:pt idx="0">
                    <c:v>Sanctions on Russia — Eurobarometer, Oct – Nov 2025</c:v>
                  </c:pt>
                  <c:pt idx="1">
                    <c:v>Military aid — Eurobarometer, Oct – Nov 2025</c:v>
                  </c:pt>
                </c:lvl>
              </c:multiLvlStrCache>
            </c:multiLvlStrRef>
          </c:cat>
          <c:val>
            <c:numRef>
              <c:f>Sheet1!$B$2:$B$3</c:f>
              <c:numCache>
                <c:formatCode>General</c:formatCode>
                <c:ptCount val="2"/>
                <c:pt idx="0">
                  <c:v>72</c:v>
                </c:pt>
                <c:pt idx="1">
                  <c:v>67</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Sheet1!$A$2:$A$3</c:f>
              <c:multiLvlStrCache>
                <c:ptCount val="2"/>
                <c:lvl>
                  <c:pt idx="0">
                    <c:v>Sanctions on Russia — Eurobarometer, Oct – Nov 2025</c:v>
                  </c:pt>
                  <c:pt idx="1">
                    <c:v>Military aid — Eurobarometer, Oct – Nov 2025</c:v>
                  </c:pt>
                </c:lvl>
              </c:multiLvlStrCache>
            </c:multiLvlStrRef>
          </c:cat>
          <c:val>
            <c:numRef>
              <c:f>Sheet1!$B$2:$B$3</c:f>
              <c:numCache>
                <c:formatCode>General</c:formatCode>
                <c:ptCount val="2"/>
                <c:pt idx="0">
                  <c:v>82</c:v>
                </c:pt>
                <c:pt idx="1">
                  <c:v>77</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Sheet1!$A$2:$A$3</c:f>
              <c:multiLvlStrCache>
                <c:ptCount val="2"/>
                <c:lvl>
                  <c:pt idx="0">
                    <c:v>Sanctions on Russia — Eurobarometer, 12 Mar – 5 Apr 2026</c:v>
                  </c:pt>
                  <c:pt idx="1">
                    <c:v>Military aid — Eurobarometer, 12 Mar – 5 Apr 2026</c:v>
                  </c:pt>
                </c:lvl>
              </c:multiLvlStrCache>
            </c:multiLvlStrRef>
          </c:cat>
          <c:val>
            <c:numRef>
              <c:f>Sheet1!$B$2:$B$3</c:f>
              <c:numCache>
                <c:formatCode>General</c:formatCode>
                <c:ptCount val="2"/>
                <c:pt idx="0">
                  <c:v>70</c:v>
                </c:pt>
                <c:pt idx="1">
                  <c:v>56</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Sheet1!$A$2:$A$5</c:f>
              <c:multiLvlStrCache>
                <c:ptCount val="4"/>
                <c:lvl>
                  <c:pt idx="0">
                    <c:v>Troop deployment — YouGov, Dec 2025</c:v>
                  </c:pt>
                  <c:pt idx="1">
                    <c:v>Troop deployment — ECFR, 30 Apr – 7 May 2026</c:v>
                  </c:pt>
                  <c:pt idx="2">
                    <c:v>Negotiations — YouGov, Dec 2025</c:v>
                  </c:pt>
                  <c:pt idx="3">
                    <c:v>Military aid — YouGov, Dec 2025</c:v>
                  </c:pt>
                </c:lvl>
              </c:multiLvlStrCache>
            </c:multiLvlStrRef>
          </c:cat>
          <c:val>
            <c:numRef>
              <c:f>Sheet1!$B$2:$B$5</c:f>
              <c:numCache>
                <c:formatCode>General</c:formatCode>
                <c:ptCount val="4"/>
                <c:pt idx="0">
                  <c:v>56</c:v>
                </c:pt>
                <c:pt idx="1">
                  <c:v>51</c:v>
                </c:pt>
                <c:pt idx="2">
                  <c:v>24</c:v>
                </c:pt>
                <c:pt idx="3">
                  <c:v>48</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Sheet1!$A$2:$A$8</c:f>
              <c:multiLvlStrCache>
                <c:ptCount val="7"/>
                <c:lvl>
                  <c:pt idx="0">
                    <c:v>Troop deployment — Chicago Council, 10 – 21 Jul 2026</c:v>
                  </c:pt>
                  <c:pt idx="1">
                    <c:v>Negotiations — Gallup, 1 – 15 Aug 2025</c:v>
                  </c:pt>
                  <c:pt idx="2">
                    <c:v>Sanctions on Russia — Chicago Council, 10 – 21 Jul 2026</c:v>
                  </c:pt>
                  <c:pt idx="3">
                    <c:v>Military aid — Chicago Council, 10 – 21 Jul 2026</c:v>
                  </c:pt>
                  <c:pt idx="4">
                    <c:v>Military aid — YouGov, 19 – 20 Oct 2026</c:v>
                  </c:pt>
                  <c:pt idx="5">
                    <c:v>Military aid — Pew, 23 – 29 Mar 2026</c:v>
                  </c:pt>
                  <c:pt idx="6">
                    <c:v>Military aid — Gallup, 1 – 15 Aug 2025</c:v>
                  </c:pt>
                </c:lvl>
              </c:multiLvlStrCache>
            </c:multiLvlStrRef>
          </c:cat>
          <c:val>
            <c:numRef>
              <c:f>Sheet1!$B$2:$B$8</c:f>
              <c:numCache>
                <c:formatCode>General</c:formatCode>
                <c:ptCount val="7"/>
                <c:pt idx="0">
                  <c:v>31</c:v>
                </c:pt>
                <c:pt idx="1">
                  <c:v>45</c:v>
                </c:pt>
                <c:pt idx="2">
                  <c:v>69</c:v>
                </c:pt>
                <c:pt idx="3">
                  <c:v>59</c:v>
                </c:pt>
                <c:pt idx="4">
                  <c:v>46</c:v>
                </c:pt>
                <c:pt idx="5">
                  <c:v>29</c:v>
                </c:pt>
                <c:pt idx="6">
                  <c:v>46</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Troop deployment — KIIS, 7 May – 3 Jun 2026</c:v>
                  </c:pt>
                  <c:pt idx="1">
                    <c:v>Negotiations — KIIS, 8 – 16 Oct 2026</c:v>
                  </c:pt>
                  <c:pt idx="2">
                    <c:v>Negotiations — Gallup, Apr 2026</c:v>
                  </c:pt>
                </c:lvl>
              </c:multiLvlStrCache>
            </c:multiLvlStrRef>
          </c:cat>
          <c:val>
            <c:numRef>
              <c:f>Sheet1!$B$2:$B$4</c:f>
              <c:numCache>
                <c:formatCode>General</c:formatCode>
                <c:ptCount val="3"/>
                <c:pt idx="0">
                  <c:v>61</c:v>
                </c:pt>
                <c:pt idx="1">
                  <c:v>35</c:v>
                </c:pt>
                <c:pt idx="2">
                  <c:v>66</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Support</c:v>
                </c:pt>
              </c:strCache>
            </c:strRef>
          </c:tx>
          <c:spPr>
            <a:solidFill>
              <a:srgbClr val="2A78D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Sheet1!$A$2:$A$2</c:f>
              <c:multiLvlStrCache>
                <c:ptCount val="1"/>
                <c:lvl>
                  <c:pt idx="0">
                    <c:v>Negotiations — Levada, 23 – 30 Sept 2026</c:v>
                  </c:pt>
                </c:lvl>
              </c:multiLvlStrCache>
            </c:multiLvlStrRef>
          </c:cat>
          <c:val>
            <c:numRef>
              <c:f>Sheet1!$B$2:$B$2</c:f>
              <c:numCache>
                <c:formatCode>General</c:formatCode>
                <c:ptCount val="1"/>
                <c:pt idx="0">
                  <c:v>64</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www.thecostofwar.net/en/war-support"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3" Type="http://schemas.openxmlformats.org/officeDocument/2006/relationships/hyperlink" Target="https://www.infratest-dimap.de/umfragen-analysen/bundesweit/ard-deutschlandtrend/2026/september/" TargetMode="External"/><Relationship Id="rId4" Type="http://schemas.openxmlformats.org/officeDocument/2006/relationships/hyperlink" Target="https://ecfr.eu/publication/home-alone-europeans-are-ready-to-defend-themselves/" TargetMode="External"/><Relationship Id="rId5" Type="http://schemas.openxmlformats.org/officeDocument/2006/relationships/hyperlink" Target="https://www.kielinstitut.de/topics/war-against-ukraine/ukraine-support-tracker" TargetMode="External"/><Relationship Id="rId1" Type="http://schemas.openxmlformats.org/officeDocument/2006/relationships/chart" Target="/ppt/charts/chart4.xml"/><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3" Type="http://schemas.openxmlformats.org/officeDocument/2006/relationships/hyperlink" Target="https://yougov.com/en-gb/articles/53793-where-do-europeans-stand-on-the-war-in-ukraine-at-the-end-of-2025" TargetMode="External"/><Relationship Id="rId4" Type="http://schemas.openxmlformats.org/officeDocument/2006/relationships/hyperlink" Target="https://ecfr.eu/publication/home-alone-europeans-are-ready-to-defend-themselves/" TargetMode="External"/><Relationship Id="rId1" Type="http://schemas.openxmlformats.org/officeDocument/2006/relationships/chart" Target="/ppt/charts/chart5.xml"/><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3" Type="http://schemas.openxmlformats.org/officeDocument/2006/relationships/hyperlink" Target="https://cbos.pl/SPISKOM.POL/2026/K_080_26.PDF" TargetMode="External"/><Relationship Id="rId4" Type="http://schemas.openxmlformats.org/officeDocument/2006/relationships/hyperlink" Target="https://cbos.pl/SPISKOM.POL/2026/K_080_26.PDF" TargetMode="External"/><Relationship Id="rId5" Type="http://schemas.openxmlformats.org/officeDocument/2006/relationships/hyperlink" Target="https://ecfr.eu/publication/home-alone-europeans-are-ready-to-defend-themselves/" TargetMode="External"/><Relationship Id="rId1" Type="http://schemas.openxmlformats.org/officeDocument/2006/relationships/chart" Target="/ppt/charts/chart6.xml"/><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3" Type="http://schemas.openxmlformats.org/officeDocument/2006/relationships/hyperlink" Target="https://yougov.com/en-gb/articles/53793-where-do-europeans-stand-on-the-war-in-ukraine-at-the-end-of-2025" TargetMode="External"/><Relationship Id="rId4" Type="http://schemas.openxmlformats.org/officeDocument/2006/relationships/hyperlink" Target="https://euneighbourseast.eu/wp-content/uploads/2025/12/standard-eurobarometer-104_autumn-2025_eus-response-to-the-war-in-ukraine_report_en.pdf" TargetMode="External"/><Relationship Id="rId1" Type="http://schemas.openxmlformats.org/officeDocument/2006/relationships/chart" Target="/ppt/charts/chart7.xml"/><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3" Type="http://schemas.openxmlformats.org/officeDocument/2006/relationships/hyperlink" Target="https://kyivindependent.com/most-of-magyars-voters-oppose-hungarian-aid-to-ukraine-split-on-kyivs-eu-bid-poll-shows/" TargetMode="External"/><Relationship Id="rId1" Type="http://schemas.openxmlformats.org/officeDocument/2006/relationships/chart" Target="/ppt/charts/chart8.xml"/><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3" Type="http://schemas.openxmlformats.org/officeDocument/2006/relationships/hyperlink" Target="https://ecfr.eu/publication/home-alone-europeans-are-ready-to-defend-themselves/" TargetMode="External"/><Relationship Id="rId1" Type="http://schemas.openxmlformats.org/officeDocument/2006/relationships/chart" Target="/ppt/charts/chart9.xml"/><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1" Type="http://schemas.openxmlformats.org/officeDocument/2006/relationships/chart" Target="/ppt/charts/chart10.xml"/><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1" Type="http://schemas.openxmlformats.org/officeDocument/2006/relationships/chart" Target="/ppt/charts/chart11.xml"/><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https://euneighbourseast.eu/wp-content/uploads/2025/12/standard-eurobarometer-104_autumn-2025_eus-response-to-the-war-in-ukraine_report_en.pdf" TargetMode="External"/><Relationship Id="rId3" Type="http://schemas.openxmlformats.org/officeDocument/2006/relationships/hyperlink" Target="https://euneighbourseast.eu/news/latest-news/new-eurobarometer-shows-continued-strong-support-for-eus-response-to-war-in-ukraine/" TargetMode="External"/><Relationship Id="rId4" Type="http://schemas.openxmlformats.org/officeDocument/2006/relationships/hyperlink" Target="https://euneighbourseast.eu/wp-content/uploads/2025/12/standard-eurobarometer-104_autumn-2025_eus-response-to-the-war-in-ukraine_report_en.pdf" TargetMode="External"/><Relationship Id="rId1" Type="http://schemas.openxmlformats.org/officeDocument/2006/relationships/chart" Target="/ppt/charts/chart12.xml"/><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yougov.com/en-gb/articles/53793-where-do-europeans-stand-on-the-war-in-ukraine-at-the-end-of-2025" TargetMode="External"/><Relationship Id="rId3" Type="http://schemas.openxmlformats.org/officeDocument/2006/relationships/hyperlink" Target="https://yougov.com/en-gb/articles/53793-where-do-europeans-stand-on-the-war-in-ukraine-at-the-end-of-2025" TargetMode="External"/><Relationship Id="rId4" Type="http://schemas.openxmlformats.org/officeDocument/2006/relationships/hyperlink" Target="https://ecfr.eu/publication/home-alone-europeans-are-ready-to-defend-themselves/" TargetMode="External"/><Relationship Id="rId5" Type="http://schemas.openxmlformats.org/officeDocument/2006/relationships/hyperlink" Target="https://yougov.com/en-gb/articles/51653-ukraine-war-three-years-on-where-do-britons-stand-on-a-potential-peace-deal" TargetMode="External"/><Relationship Id="rId1" Type="http://schemas.openxmlformats.org/officeDocument/2006/relationships/chart" Target="/ppt/charts/chart13.xml"/><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hyperlink" Target="https://globalaffairs.org/research/public-opinion-survey/most-americans-favor-increasing-sanctions-russia" TargetMode="External"/><Relationship Id="rId3" Type="http://schemas.openxmlformats.org/officeDocument/2006/relationships/hyperlink" Target="https://news.gallup.com/poll/694496/americans-widely-pessimistic-ukraine-russia-peace-deal.aspx" TargetMode="External"/><Relationship Id="rId4" Type="http://schemas.openxmlformats.org/officeDocument/2006/relationships/hyperlink" Target="https://yougov.com/en-us/articles/55803-support-for-sending-military-aid-to-ukraine-has-fallen" TargetMode="External"/><Relationship Id="rId5" Type="http://schemas.openxmlformats.org/officeDocument/2006/relationships/hyperlink" Target="https://globalaffairs.org/research/public-opinion-survey/most-americans-favor-increasing-sanctions-russia" TargetMode="External"/><Relationship Id="rId6" Type="http://schemas.openxmlformats.org/officeDocument/2006/relationships/hyperlink" Target="https://globalaffairs.org/research/public-opinion-survey/most-americans-favor-increasing-sanctions-russia" TargetMode="External"/><Relationship Id="rId1" Type="http://schemas.openxmlformats.org/officeDocument/2006/relationships/chart" Target="/ppt/charts/chart14.xml"/><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hyperlink" Target="https://news.gallup.com/poll/711992/ukrainians-sour-washington-views-war-stabilize.aspx" TargetMode="External"/><Relationship Id="rId3" Type="http://schemas.openxmlformats.org/officeDocument/2006/relationships/hyperlink" Target="https://kiis.com.ua/?cat=reports&amp;id=1643&amp;lang=eng&amp;page=1" TargetMode="External"/><Relationship Id="rId4" Type="http://schemas.openxmlformats.org/officeDocument/2006/relationships/hyperlink" Target="https://kiis.com.ua/?cat=reports&amp;id=1615&amp;lang=eng&amp;page=1" TargetMode="External"/><Relationship Id="rId5" Type="http://schemas.openxmlformats.org/officeDocument/2006/relationships/hyperlink" Target="https://news.gallup.com/poll/711992/ukrainians-sour-washington-views-war-stabilize.aspx" TargetMode="External"/><Relationship Id="rId1" Type="http://schemas.openxmlformats.org/officeDocument/2006/relationships/chart" Target="/ppt/charts/chart15.xml"/><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hyperlink" Target="https://www.levada.ru/2026/10/06/konflikt-s-ukrainoj-v-sentyabre-2026-goda-vnimanie-podderzhka-otnoshenie-k-peregovoram-usloviyam-zaversheniya-konflikta/" TargetMode="External"/><Relationship Id="rId3" Type="http://schemas.openxmlformats.org/officeDocument/2006/relationships/hyperlink" Target="https://www.levada.ru/2026/09/01/konflikt-s-ukrainoi-v-avguste-2026-goda/" TargetMode="External"/><Relationship Id="rId4" Type="http://schemas.openxmlformats.org/officeDocument/2006/relationships/hyperlink" Target="https://www.levada.ru/2026/03/03/konflikt-s-ukrainoi-v-fevrale-2026-goda/" TargetMode="External"/><Relationship Id="rId5" Type="http://schemas.openxmlformats.org/officeDocument/2006/relationships/hyperlink" Target="https://www.levada.ru/2026/10/06/konflikt-s-ukrainoj-v-sentyabre-2026-goda-vnimanie-podderzhka-otnoshenie-k-peregovoram-usloviyam-zaversheniya-konflikta/" TargetMode="External"/><Relationship Id="rId6" Type="http://schemas.openxmlformats.org/officeDocument/2006/relationships/hyperlink" Target="https://www.levada.ru/2026/10/06/konflikt-s-ukrainoj-v-sentyabre-2026-goda-vnimanie-podderzhka-otnoshenie-k-peregovoram-usloviyam-zaversheniya-konflikta/" TargetMode="External"/><Relationship Id="rId1" Type="http://schemas.openxmlformats.org/officeDocument/2006/relationships/chart" Target="/ppt/charts/chart16.xml"/><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euneighbourseast.eu/wp-content/uploads/2025/12/standard-eurobarometer-104_autumn-2025_eus-response-to-the-war-in-ukraine_report_en.pdf" TargetMode="External"/><Relationship Id="rId2" Type="http://schemas.openxmlformats.org/officeDocument/2006/relationships/hyperlink" Target="https://euneighbourseast.eu/news/latest-news/new-eurobarometer-shows-continued-strong-support-for-eus-response-to-war-in-ukraine/" TargetMode="External"/><Relationship Id="rId3" Type="http://schemas.openxmlformats.org/officeDocument/2006/relationships/hyperlink" Target="https://ecfr.eu/publication/home-alone-europeans-are-ready-to-defend-themselves/" TargetMode="External"/><Relationship Id="rId4" Type="http://schemas.openxmlformats.org/officeDocument/2006/relationships/hyperlink" Target="https://kyivindependent.com/most-of-magyars-voters-oppose-hungarian-aid-to-ukraine-split-on-kyivs-eu-bid-poll-shows/" TargetMode="External"/><Relationship Id="rId5" Type="http://schemas.openxmlformats.org/officeDocument/2006/relationships/hyperlink" Target="https://yougov.com/en-gb/articles/53793-where-do-europeans-stand-on-the-war-in-ukraine-at-the-end-of-2025" TargetMode="External"/><Relationship Id="rId6" Type="http://schemas.openxmlformats.org/officeDocument/2006/relationships/hyperlink" Target="https://yougov.com/en-gb/articles/51653-ukraine-war-three-years-on-where-do-britons-stand-on-a-potential-peace-deal" TargetMode="External"/><Relationship Id="rId7" Type="http://schemas.openxmlformats.org/officeDocument/2006/relationships/hyperlink" Target="https://cbos.pl/SPISKOM.POL/2026/K_080_26.PDF" TargetMode="External"/><Relationship Id="rId8" Type="http://schemas.openxmlformats.org/officeDocument/2006/relationships/hyperlink" Target="https://www.infratest-dimap.de/umfragen-analysen/bundesweit/ard-deutschlandtrend/2026/september/" TargetMode="External"/><Relationship Id="rId9" Type="http://schemas.openxmlformats.org/officeDocument/2006/relationships/hyperlink" Target="https://www.pewresearch.org/global/2026/04/23/americans-have-become-less-confident-in-trumps-decision-making-on-ukraine/" TargetMode="External"/><Relationship Id="rId10" Type="http://schemas.openxmlformats.org/officeDocument/2006/relationships/hyperlink" Target="https://news.gallup.com/poll/694496/americans-widely-pessimistic-ukraine-russia-peace-deal.aspx" TargetMode="External"/><Relationship Id="rId11" Type="http://schemas.openxmlformats.org/officeDocument/2006/relationships/hyperlink" Target="https://yougov.com/en-us/articles/55803-support-for-sending-military-aid-to-ukraine-has-fallen" TargetMode="External"/><Relationship Id="rId12" Type="http://schemas.openxmlformats.org/officeDocument/2006/relationships/hyperlink" Target="https://globalaffairs.org/research/public-opinion-survey/most-americans-favor-increasing-sanctions-russia" TargetMode="External"/><Relationship Id="rId13" Type="http://schemas.openxmlformats.org/officeDocument/2006/relationships/hyperlink" Target="https://news.gallup.com/poll/711992/ukrainians-sour-washington-views-war-stabilize.aspx" TargetMode="External"/><Relationship Id="rId14" Type="http://schemas.openxmlformats.org/officeDocument/2006/relationships/hyperlink" Target="https://news.gallup.com/poll/693203/ukrainian-support-war-effort-collapses.aspx" TargetMode="External"/><Relationship Id="rId15" Type="http://schemas.openxmlformats.org/officeDocument/2006/relationships/slideLayout" Target="../slideLayouts/slideLayout1.xml"/><Relationship Id="rId1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kiis.com.ua/?cat=reports&amp;id=1579&amp;lang=eng&amp;page=1" TargetMode="External"/><Relationship Id="rId2" Type="http://schemas.openxmlformats.org/officeDocument/2006/relationships/hyperlink" Target="https://kiis.com.ua/?cat=reports&amp;id=1615&amp;lang=eng&amp;page=1" TargetMode="External"/><Relationship Id="rId3" Type="http://schemas.openxmlformats.org/officeDocument/2006/relationships/hyperlink" Target="https://kiis.com.ua/?cat=reports&amp;id=1643&amp;lang=eng&amp;page=1" TargetMode="External"/><Relationship Id="rId4" Type="http://schemas.openxmlformats.org/officeDocument/2006/relationships/hyperlink" Target="https://www.levada.ru/en/2025/10/22/ukraine-conflict-attention-support-attitudes-toward-negotiations-and-possible-scenarios-for-ending-the-conflict-in-september-2025/" TargetMode="External"/><Relationship Id="rId5" Type="http://schemas.openxmlformats.org/officeDocument/2006/relationships/hyperlink" Target="https://www.levada.ru/en/2026/01/13/conflict-with-ukraine-in-december-2025/" TargetMode="External"/><Relationship Id="rId6" Type="http://schemas.openxmlformats.org/officeDocument/2006/relationships/hyperlink" Target="https://www.levada.ru/en/2026/02/04/ukraine-conflict-in-january-2026/" TargetMode="External"/><Relationship Id="rId7" Type="http://schemas.openxmlformats.org/officeDocument/2006/relationships/hyperlink" Target="https://www.levada.ru/2026/03/03/konflikt-s-ukrainoi-v-fevrale-2026-goda/" TargetMode="External"/><Relationship Id="rId8" Type="http://schemas.openxmlformats.org/officeDocument/2006/relationships/hyperlink" Target="https://www.levada.ru/2026/04/02/konflikt-s-ukrainoi-v-marte-2026-goda/" TargetMode="External"/><Relationship Id="rId9" Type="http://schemas.openxmlformats.org/officeDocument/2006/relationships/hyperlink" Target="https://www.levada.ru/2026/05/07/konflikt-s-ukrainoi-v-aprele-2026-goda/" TargetMode="External"/><Relationship Id="rId10" Type="http://schemas.openxmlformats.org/officeDocument/2006/relationships/hyperlink" Target="https://www.levada.ru/2026/06/09/konflikt-s-ukrainoi-v-mae-2026-goda/" TargetMode="External"/><Relationship Id="rId11" Type="http://schemas.openxmlformats.org/officeDocument/2006/relationships/hyperlink" Target="https://www.levada.ru/2026/07/07/konflikt-s-ukrainoj-v-iyune-2026-goda-vnimanie-podderzhka-rossijskih-vooruzhennyh-sil-mnenie-o-neobhodimosti-peregovorov-i-primenenii-yadernogo-oruzhiya/" TargetMode="External"/><Relationship Id="rId12" Type="http://schemas.openxmlformats.org/officeDocument/2006/relationships/hyperlink" Target="https://www.levada.ru/2026/08/06/konflikt-s-ukrainoi-v-iyule-2026-goda/" TargetMode="External"/><Relationship Id="rId13" Type="http://schemas.openxmlformats.org/officeDocument/2006/relationships/hyperlink" Target="https://www.levada.ru/2026/09/01/konflikt-s-ukrainoi-v-avguste-2026-goda/" TargetMode="External"/><Relationship Id="rId14" Type="http://schemas.openxmlformats.org/officeDocument/2006/relationships/hyperlink" Target="https://www.levada.ru/2026/10/06/konflikt-s-ukrainoj-v-sentyabre-2026-goda-vnimanie-podderzhka-otnoshenie-k-peregovoram-usloviyam-zaversheniya-konflikta/" TargetMode="External"/><Relationship Id="rId15" Type="http://schemas.openxmlformats.org/officeDocument/2006/relationships/slideLayout" Target="../slideLayouts/slideLayout1.xml"/><Relationship Id="rId1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www.kielinstitut.de/topics/war-against-ukraine/ukraine-support-tracker" TargetMode="External"/><Relationship Id="rId2" Type="http://schemas.openxmlformats.org/officeDocument/2006/relationships/hyperlink" Target="https://www.tandfonline.com/doi/full/10.1080/1060586X.2025.2548622" TargetMode="External"/><Relationship Id="rId3" Type="http://schemas.openxmlformats.org/officeDocument/2006/relationships/hyperlink" Target="https://theins.press/en/society/262262" TargetMode="External"/><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02124"/>
        </a:solidFill>
      </p:bgPr>
    </p:bg>
    <p:spTree>
      <p:nvGrpSpPr>
        <p:cNvPr id="1" name=""/>
        <p:cNvGrpSpPr/>
        <p:nvPr/>
      </p:nvGrpSpPr>
      <p:grpSpPr>
        <a:xfrm>
          <a:off x="0" y="0"/>
          <a:ext cx="0" cy="0"/>
          <a:chOff x="0" y="0"/>
          <a:chExt cx="0" cy="0"/>
        </a:xfrm>
      </p:grpSpPr>
      <p:sp>
        <p:nvSpPr>
          <p:cNvPr id="2" name="Shape 0"/>
          <p:cNvSpPr/>
          <p:nvPr/>
        </p:nvSpPr>
        <p:spPr>
          <a:xfrm>
            <a:off x="0" y="0"/>
            <a:ext cx="182880" cy="6858000"/>
          </a:xfrm>
          <a:prstGeom prst="rect">
            <a:avLst/>
          </a:prstGeom>
          <a:solidFill>
            <a:srgbClr val="9E2A2B"/>
          </a:solidFill>
          <a:ln w="12700">
            <a:solidFill>
              <a:srgbClr val="9E2A2B"/>
            </a:solidFill>
            <a:prstDash val="solid"/>
          </a:ln>
        </p:spPr>
      </p:sp>
      <p:sp>
        <p:nvSpPr>
          <p:cNvPr id="3" name="Text 1"/>
          <p:cNvSpPr/>
          <p:nvPr/>
        </p:nvSpPr>
        <p:spPr>
          <a:xfrm>
            <a:off x="731520" y="1828800"/>
            <a:ext cx="10515600" cy="1097280"/>
          </a:xfrm>
          <a:prstGeom prst="rect">
            <a:avLst/>
          </a:prstGeom>
          <a:noFill/>
          <a:ln/>
        </p:spPr>
        <p:txBody>
          <a:bodyPr wrap="square" rtlCol="0" anchor="ctr"/>
          <a:lstStyle/>
          <a:p>
            <a:pPr indent="0" marL="0">
              <a:buNone/>
            </a:pPr>
            <a:r>
              <a:rPr lang="en-US" sz="4000" b="1" dirty="0">
                <a:solidFill>
                  <a:srgbClr val="FFFFFF"/>
                </a:solidFill>
                <a:latin typeface="Georgia" pitchFamily="34" charset="0"/>
                <a:ea typeface="Georgia" pitchFamily="34" charset="-122"/>
                <a:cs typeface="Georgia" pitchFamily="34" charset="-120"/>
              </a:rPr>
              <a:t>War Support Monitor</a:t>
            </a:r>
            <a:endParaRPr lang="en-US" sz="4000" dirty="0"/>
          </a:p>
        </p:txBody>
      </p:sp>
      <p:sp>
        <p:nvSpPr>
          <p:cNvPr id="4" name="Text 2"/>
          <p:cNvSpPr/>
          <p:nvPr/>
        </p:nvSpPr>
        <p:spPr>
          <a:xfrm>
            <a:off x="731520" y="3017520"/>
            <a:ext cx="10058400" cy="1280160"/>
          </a:xfrm>
          <a:prstGeom prst="rect">
            <a:avLst/>
          </a:prstGeom>
          <a:noFill/>
          <a:ln/>
        </p:spPr>
        <p:txBody>
          <a:bodyPr wrap="square" rtlCol="0" anchor="ctr"/>
          <a:lstStyle/>
          <a:p>
            <a:pPr indent="0" marL="0">
              <a:buNone/>
            </a:pPr>
            <a:r>
              <a:rPr lang="en-US" sz="1600" dirty="0">
                <a:solidFill>
                  <a:srgbClr val="D9D6CF"/>
                </a:solidFill>
              </a:rPr>
              <a:t>How public support for military aid, sanctions, negotiations and troop deployment is changing in Europe, the UK, the US, Ukraine and Russia, built from published polls with the date and source of every figure.</a:t>
            </a:r>
            <a:endParaRPr lang="en-US" sz="1600" dirty="0"/>
          </a:p>
        </p:txBody>
      </p:sp>
      <p:sp>
        <p:nvSpPr>
          <p:cNvPr id="5" name="Text 3"/>
          <p:cNvSpPr/>
          <p:nvPr/>
        </p:nvSpPr>
        <p:spPr>
          <a:xfrm>
            <a:off x="731520" y="4754880"/>
            <a:ext cx="10515600" cy="365760"/>
          </a:xfrm>
          <a:prstGeom prst="rect">
            <a:avLst/>
          </a:prstGeom>
          <a:noFill/>
          <a:ln/>
        </p:spPr>
        <p:txBody>
          <a:bodyPr wrap="square" rtlCol="0" anchor="ctr"/>
          <a:lstStyle/>
          <a:p>
            <a:pPr indent="0" marL="0">
              <a:buNone/>
            </a:pPr>
            <a:r>
              <a:rPr lang="en-US" sz="1200" dirty="0">
                <a:solidFill>
                  <a:srgbClr val="B9B5AC"/>
                </a:solidFill>
              </a:rPr>
              <a:t>Figures last reviewed: 24 October 2026 · </a:t>
            </a:r>
            <a:pPr indent="0" marL="0">
              <a:buNone/>
            </a:pPr>
            <a:r>
              <a:rPr lang="en-US" sz="1200" u="sng" dirty="0">
                <a:solidFill>
                  <a:srgbClr val="E8D5D2"/>
                </a:solidFill>
                <a:hlinkClick r:id="rId1" invalidUrl="" action="" tgtFrame="" tooltip="" history="1" highlightClick="0" endSnd="0">
                  <a:extLst>
                    <a:ext uri="{A12FA001-AC4F-418D-AE19-62706E023703}">
                      <ahyp:hlinkClr xmlns:ahyp="http://schemas.microsoft.com/office/drawing/2018/hyperlinkcolor" val="tx"/>
                    </a:ext>
                  </a:extLst>
                </a:hlinkClick>
              </a:rPr>
              <a:t>https://www.thecostofwar.net/en/war-support</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Main findings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1097280"/>
            <a:ext cx="11247120" cy="5120640"/>
          </a:xfrm>
          <a:prstGeom prst="rect">
            <a:avLst/>
          </a:prstGeom>
          <a:noFill/>
          <a:ln/>
        </p:spPr>
        <p:txBody>
          <a:bodyPr wrap="square" rtlCol="0" anchor="t"/>
          <a:lstStyle/>
          <a:p>
            <a:pPr marL="342900" indent="-342900">
              <a:spcAft>
                <a:spcPts val="800"/>
              </a:spcAft>
              <a:buSzPct val="100000"/>
              <a:buFont typeface="+mj-lt"/>
              <a:buAutoNum type="arabicPeriod" startAt="1"/>
            </a:pPr>
            <a:r>
              <a:rPr lang="en-US" sz="1400" dirty="0">
                <a:solidFill>
                  <a:srgbClr val="171717"/>
                </a:solidFill>
              </a:rPr>
              <a:t>Majorities in most EU countries tracked still back financing weapons for Ukraine and sanctions on Russia, but support is edging down: 57% EU-wide in autumn 2025 and 56% in spring 2026 for military equipment. Italy is split and Hungary is the clear exception.</a:t>
            </a:r>
            <a:endParaRPr lang="en-US" sz="1400" dirty="0"/>
          </a:p>
          <a:p>
            <a:pPr marL="342900" indent="-342900">
              <a:spcAft>
                <a:spcPts val="800"/>
              </a:spcAft>
              <a:buSzPct val="100000"/>
              <a:buFont typeface="+mj-lt"/>
              <a:buAutoNum type="arabicPeriod" startAt="1"/>
            </a:pPr>
            <a:r>
              <a:rPr lang="en-US" sz="1400" dirty="0">
                <a:solidFill>
                  <a:srgbClr val="171717"/>
                </a:solidFill>
              </a:rPr>
              <a:t>Sanctions are the most widely supported measure: from 49% (Hungary) to 86% (Poland) in the EU countries tracked here, and 69% in the United States, including 70% of Republicans.</a:t>
            </a:r>
            <a:endParaRPr lang="en-US" sz="1400" dirty="0"/>
          </a:p>
          <a:p>
            <a:pPr marL="342900" indent="-342900">
              <a:spcAft>
                <a:spcPts val="800"/>
              </a:spcAft>
              <a:buSzPct val="100000"/>
              <a:buFont typeface="+mj-lt"/>
              <a:buAutoNum type="arabicPeriod" startAt="1"/>
            </a:pPr>
            <a:r>
              <a:rPr lang="en-US" sz="1400" dirty="0">
                <a:solidFill>
                  <a:srgbClr val="171717"/>
                </a:solidFill>
              </a:rPr>
              <a:t>Sending troops is a minority position almost everywhere: 26–37% in the EU countries tracked here (ECFR, May 2026) and 31% in the U.S. Of the countries tracked, only Britain reaches half (51%).</a:t>
            </a:r>
            <a:endParaRPr lang="en-US" sz="1400" dirty="0"/>
          </a:p>
          <a:p>
            <a:pPr marL="342900" indent="-342900">
              <a:spcAft>
                <a:spcPts val="800"/>
              </a:spcAft>
              <a:buSzPct val="100000"/>
              <a:buFont typeface="+mj-lt"/>
              <a:buAutoNum type="arabicPeriod" startAt="1"/>
            </a:pPr>
            <a:r>
              <a:rPr lang="en-US" sz="1400" dirty="0">
                <a:solidFill>
                  <a:srgbClr val="171717"/>
                </a:solidFill>
              </a:rPr>
              <a:t>Ukrainians are war-weary but unwilling to concede: 66% want a negotiated end as soon as possible, yet 61% call giving up Donbas for security guarantees categorically unacceptable. Strong guarantees, such as European troops near the front, nearly double acceptance of a ceasefire.</a:t>
            </a:r>
            <a:endParaRPr lang="en-US" sz="1400" dirty="0"/>
          </a:p>
          <a:p>
            <a:pPr marL="342900" indent="-342900">
              <a:spcAft>
                <a:spcPts val="800"/>
              </a:spcAft>
              <a:buSzPct val="100000"/>
              <a:buFont typeface="+mj-lt"/>
              <a:buAutoNum type="arabicPeriod" startAt="1"/>
            </a:pPr>
            <a:r>
              <a:rPr lang="en-US" sz="1400" dirty="0">
                <a:solidFill>
                  <a:srgbClr val="171717"/>
                </a:solidFill>
              </a:rPr>
              <a:t>Most Russians favour peace talks (59–67% in every 2026 survey) while about 70% still say they support the army's actions. Young people lean most towards talks, and ending the war by returning annexed territory remains unpopular.</a:t>
            </a:r>
            <a:endParaRPr lang="en-US" sz="1400" dirty="0"/>
          </a:p>
          <a:p>
            <a:pPr marL="342900" indent="-342900">
              <a:spcAft>
                <a:spcPts val="800"/>
              </a:spcAft>
              <a:buSzPct val="100000"/>
              <a:buFont typeface="+mj-lt"/>
              <a:buAutoNum type="arabicPeriod" startAt="1"/>
            </a:pPr>
            <a:r>
              <a:rPr lang="en-US" sz="1400" dirty="0">
                <a:solidFill>
                  <a:srgbClr val="171717"/>
                </a:solidFill>
              </a:rPr>
              <a:t>In the United States, party is the deciding factor: 71% of Democrats but 48% of Republicans favour military aid, and Republican opinion has moved with the administration's position.</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How support is measured</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1097280"/>
            <a:ext cx="11247120" cy="5120640"/>
          </a:xfrm>
          <a:prstGeom prst="rect">
            <a:avLst/>
          </a:prstGeom>
          <a:noFill/>
          <a:ln/>
        </p:spPr>
        <p:txBody>
          <a:bodyPr wrap="square" rtlCol="0" anchor="t"/>
          <a:lstStyle/>
          <a:p>
            <a:pPr indent="0" marL="0">
              <a:buNone/>
            </a:pPr>
            <a:r>
              <a:rPr lang="en-US" sz="1300" b="1" dirty="0">
                <a:solidFill>
                  <a:srgbClr val="2A78D6"/>
                </a:solidFill>
              </a:rPr>
              <a:t>Military aid</a:t>
            </a:r>
            <a:endParaRPr lang="en-US" sz="1300" dirty="0"/>
          </a:p>
          <a:p>
            <a:pPr indent="0" marL="0">
              <a:spcAft>
                <a:spcPts val="1000"/>
              </a:spcAft>
              <a:buNone/>
            </a:pPr>
            <a:r>
              <a:rPr lang="en-US" sz="1300" dirty="0">
                <a:solidFill>
                  <a:srgbClr val="171717"/>
                </a:solidFill>
              </a:rPr>
              <a:t>Support for supplying or financing weapons and military aid to Ukraine. Wordings differ: EU respondents are asked whether they agree with the EU financing military equipment; U.S. polls ask whether America is doing 'too much' or 'not enough', or whether people favour military aid.</a:t>
            </a:r>
            <a:endParaRPr lang="en-US" sz="1300" dirty="0"/>
          </a:p>
          <a:p>
            <a:pPr indent="0" marL="0">
              <a:buNone/>
            </a:pPr>
            <a:r>
              <a:rPr lang="en-US" sz="1300" b="1" dirty="0">
                <a:solidFill>
                  <a:srgbClr val="EB6834"/>
                </a:solidFill>
              </a:rPr>
              <a:t>Sanctions on Russia</a:t>
            </a:r>
            <a:endParaRPr lang="en-US" sz="1300" dirty="0"/>
          </a:p>
          <a:p>
            <a:pPr indent="0" marL="0">
              <a:spcAft>
                <a:spcPts val="1000"/>
              </a:spcAft>
              <a:buNone/>
            </a:pPr>
            <a:r>
              <a:rPr lang="en-US" sz="1300" dirty="0">
                <a:solidFill>
                  <a:srgbClr val="171717"/>
                </a:solidFill>
              </a:rPr>
              <a:t>Support for imposing, keeping or tightening economic sanctions on Russia's government, companies and individuals.</a:t>
            </a:r>
            <a:endParaRPr lang="en-US" sz="1300" dirty="0"/>
          </a:p>
          <a:p>
            <a:pPr indent="0" marL="0">
              <a:buNone/>
            </a:pPr>
            <a:r>
              <a:rPr lang="en-US" sz="1300" b="1" dirty="0">
                <a:solidFill>
                  <a:srgbClr val="1BAF7A"/>
                </a:solidFill>
              </a:rPr>
              <a:t>Negotiations</a:t>
            </a:r>
            <a:endParaRPr lang="en-US" sz="1300" dirty="0"/>
          </a:p>
          <a:p>
            <a:pPr indent="0" marL="0">
              <a:spcAft>
                <a:spcPts val="1000"/>
              </a:spcAft>
              <a:buNone/>
            </a:pPr>
            <a:r>
              <a:rPr lang="en-US" sz="1300" dirty="0">
                <a:solidFill>
                  <a:srgbClr val="171717"/>
                </a:solidFill>
              </a:rPr>
              <a:t>Preference for a negotiated end to the war. In Ukraine and Russia this is the main question pollsters track. A higher value means more people favour talks now; it does not by itself mean support for any particular terms.</a:t>
            </a:r>
            <a:endParaRPr lang="en-US" sz="1300" dirty="0"/>
          </a:p>
          <a:p>
            <a:pPr indent="0" marL="0">
              <a:buNone/>
            </a:pPr>
            <a:r>
              <a:rPr lang="en-US" sz="1300" b="1" dirty="0">
                <a:solidFill>
                  <a:srgbClr val="EDA100"/>
                </a:solidFill>
              </a:rPr>
              <a:t>Troop deployment</a:t>
            </a:r>
            <a:endParaRPr lang="en-US" sz="1300" dirty="0"/>
          </a:p>
          <a:p>
            <a:pPr indent="0" marL="0">
              <a:spcAft>
                <a:spcPts val="1000"/>
              </a:spcAft>
              <a:buNone/>
            </a:pPr>
            <a:r>
              <a:rPr lang="en-US" sz="1300" dirty="0">
                <a:solidFill>
                  <a:srgbClr val="171717"/>
                </a:solidFill>
              </a:rPr>
              <a:t>Support for sending national troops to Ukraine, usually as peacekeepers or a reassurance force after a ceasefire or peace deal. In Ukraine, the question is whether people would accept a ceasefire if European troops were stationed near the front.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Compare countries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914400"/>
            <a:ext cx="11247120" cy="457200"/>
          </a:xfrm>
          <a:prstGeom prst="rect">
            <a:avLst/>
          </a:prstGeom>
          <a:noFill/>
          <a:ln/>
        </p:spPr>
        <p:txBody>
          <a:bodyPr wrap="square" rtlCol="0" anchor="ctr"/>
          <a:lstStyle/>
          <a:p>
            <a:pPr indent="0" marL="0">
              <a:buNone/>
            </a:pPr>
            <a:r>
              <a:rPr lang="en-US" sz="1400" dirty="0">
                <a:solidFill>
                  <a:srgbClr val="626262"/>
                </a:solidFill>
              </a:rPr>
              <a:t>Military aid: agree with EU financing weapons (Eurobarometer, Oct–Nov 2025)</a:t>
            </a:r>
            <a:endParaRPr lang="en-US" sz="1400" dirty="0"/>
          </a:p>
        </p:txBody>
      </p:sp>
      <p:graphicFrame>
        <p:nvGraphicFramePr>
          <p:cNvPr id="6" name="Chart 0" descr=""/>
          <p:cNvGraphicFramePr/>
          <p:nvPr/>
        </p:nvGraphicFramePr>
        <p:xfrm>
          <a:off x="457200" y="1463040"/>
          <a:ext cx="11247120" cy="4754880"/>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Compare countries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914400"/>
            <a:ext cx="11247120" cy="457200"/>
          </a:xfrm>
          <a:prstGeom prst="rect">
            <a:avLst/>
          </a:prstGeom>
          <a:noFill/>
          <a:ln/>
        </p:spPr>
        <p:txBody>
          <a:bodyPr wrap="square" rtlCol="0" anchor="ctr"/>
          <a:lstStyle/>
          <a:p>
            <a:pPr indent="0" marL="0">
              <a:buNone/>
            </a:pPr>
            <a:r>
              <a:rPr lang="en-US" sz="1400" dirty="0">
                <a:solidFill>
                  <a:srgbClr val="626262"/>
                </a:solidFill>
              </a:rPr>
              <a:t>Sanctions on Russia (Eurobarometer, Oct–Nov 2025)</a:t>
            </a:r>
            <a:endParaRPr lang="en-US" sz="1400" dirty="0"/>
          </a:p>
        </p:txBody>
      </p:sp>
      <p:graphicFrame>
        <p:nvGraphicFramePr>
          <p:cNvPr id="6" name="Chart 0" descr=""/>
          <p:cNvGraphicFramePr/>
          <p:nvPr/>
        </p:nvGraphicFramePr>
        <p:xfrm>
          <a:off x="457200" y="1463040"/>
          <a:ext cx="11247120" cy="4754880"/>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Compare countries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914400"/>
            <a:ext cx="11247120" cy="457200"/>
          </a:xfrm>
          <a:prstGeom prst="rect">
            <a:avLst/>
          </a:prstGeom>
          <a:noFill/>
          <a:ln/>
        </p:spPr>
        <p:txBody>
          <a:bodyPr wrap="square" rtlCol="0" anchor="ctr"/>
          <a:lstStyle/>
          <a:p>
            <a:pPr indent="0" marL="0">
              <a:buNone/>
            </a:pPr>
            <a:r>
              <a:rPr lang="en-US" sz="1400" dirty="0">
                <a:solidFill>
                  <a:srgbClr val="626262"/>
                </a:solidFill>
              </a:rPr>
              <a:t>Troops after a peace deal (ECFR, May 2026)</a:t>
            </a:r>
            <a:endParaRPr lang="en-US" sz="1400" dirty="0"/>
          </a:p>
        </p:txBody>
      </p:sp>
      <p:graphicFrame>
        <p:nvGraphicFramePr>
          <p:cNvPr id="6" name="Chart 0" descr=""/>
          <p:cNvGraphicFramePr/>
          <p:nvPr/>
        </p:nvGraphicFramePr>
        <p:xfrm>
          <a:off x="457200" y="1463040"/>
          <a:ext cx="11247120" cy="4754880"/>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Germany</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Support for financing weapons is steady at 63%, but a little over four in ten said in September 2026 that weapons support goes too far. Opposition outweighs support in eastern Germany and among AfD supporters.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 · infratest dimap — ARD-DeutschlandTREND</a:t>
            </a:r>
            <a:endParaRPr lang="en-US" sz="1100" dirty="0"/>
          </a:p>
          <a:p>
            <a:pPr marL="342900" indent="-342900">
              <a:spcAft>
                <a:spcPts val="400"/>
              </a:spcAft>
              <a:buSzPct val="100000"/>
              <a:buChar char="•"/>
            </a:pPr>
            <a:r>
              <a:rPr lang="en-US" sz="1100" dirty="0">
                <a:solidFill>
                  <a:srgbClr val="171717"/>
                </a:solidFill>
              </a:rPr>
              <a:t>About a third (36%) would send German troops after a peace deal, and AfD voters mostly see Ukraine as a rival or adversary. </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European Council on Foreign Relations</a:t>
            </a:r>
            <a:endParaRPr lang="en-US" sz="1100" dirty="0"/>
          </a:p>
          <a:p>
            <a:pPr marL="342900" indent="-342900">
              <a:spcAft>
                <a:spcPts val="400"/>
              </a:spcAft>
              <a:buSzPct val="100000"/>
              <a:buChar char="•"/>
            </a:pPr>
            <a:r>
              <a:rPr lang="en-US" sz="1100" dirty="0">
                <a:solidFill>
                  <a:srgbClr val="171717"/>
                </a:solidFill>
              </a:rPr>
              <a:t>Cost is contested: the Kiel Institute found that only about €41.7 billion of Germany's reported €100 billion in 'bilateral aid' actually reached Ukraine. </a:t>
            </a:r>
            <a:pPr indent="0" marL="0">
              <a:spcAft>
                <a:spcPts val="400"/>
              </a:spcAft>
              <a:buNone/>
            </a:pPr>
            <a:r>
              <a:rPr lang="en-US" sz="900" u="sng" dirty="0">
                <a:solidFill>
                  <a:srgbClr val="9E2A2B"/>
                </a:solidFill>
                <a:hlinkClick r:id="rId5" invalidUrl="" action="" tgtFrame="" tooltip="" history="1" highlightClick="0" endSnd="0">
                  <a:extLst>
                    <a:ext uri="{A12FA001-AC4F-418D-AE19-62706E023703}">
                      <ahyp:hlinkClr xmlns:ahyp="http://schemas.microsoft.com/office/drawing/2018/hyperlinkcolor" val="tx"/>
                    </a:ext>
                  </a:extLst>
                </a:hlinkClick>
              </a:rPr>
              <a:t>Kiel Institute for the World Economy</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France</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A slim majority backs financing weapons (53%) and a clear majority backs sanctions (71%), but only 40% say they want Ukraine to win and care that it does.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 · YouGov</a:t>
            </a:r>
            <a:endParaRPr lang="en-US" sz="1100" dirty="0"/>
          </a:p>
          <a:p>
            <a:pPr marL="342900" indent="-342900">
              <a:spcAft>
                <a:spcPts val="400"/>
              </a:spcAft>
              <a:buSzPct val="100000"/>
              <a:buChar char="•"/>
            </a:pPr>
            <a:r>
              <a:rPr lang="en-US" sz="1100" dirty="0">
                <a:solidFill>
                  <a:srgbClr val="171717"/>
                </a:solidFill>
              </a:rPr>
              <a:t>37% support sending French troops after a peace deal (ECFR, May 2026). </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European Council on Foreign Relations</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Poland</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Poland pairs the strongest sanctions support in the tracked group (86%) and rising support for financing weapons (74%) with fatigue: in July 2026, 39% called Western aid sufficient, 27% too large and 22% too small.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 · CBOS</a:t>
            </a:r>
            <a:endParaRPr lang="en-US" sz="1100" dirty="0"/>
          </a:p>
          <a:p>
            <a:pPr marL="342900" indent="-342900">
              <a:spcAft>
                <a:spcPts val="400"/>
              </a:spcAft>
              <a:buSzPct val="100000"/>
              <a:buChar char="•"/>
            </a:pPr>
            <a:r>
              <a:rPr lang="en-US" sz="1100" dirty="0">
                <a:solidFill>
                  <a:srgbClr val="171717"/>
                </a:solidFill>
              </a:rPr>
              <a:t>Party is the strongest dividing line: 48% of voters of the Confederation parties call aid too large, against 10% of governing-coalition voters. </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CBOS</a:t>
            </a:r>
            <a:endParaRPr lang="en-US" sz="1100" dirty="0"/>
          </a:p>
          <a:p>
            <a:pPr marL="342900" indent="-342900">
              <a:spcAft>
                <a:spcPts val="400"/>
              </a:spcAft>
              <a:buSzPct val="100000"/>
              <a:buChar char="•"/>
            </a:pPr>
            <a:r>
              <a:rPr lang="en-US" sz="1100" dirty="0">
                <a:solidFill>
                  <a:srgbClr val="171717"/>
                </a:solidFill>
              </a:rPr>
              <a:t>Only 26% support sending Polish troops after a peace deal, the lowest of the tracked countries in ECFR's May 2026 survey. </a:t>
            </a:r>
            <a:pPr indent="0" marL="0">
              <a:spcAft>
                <a:spcPts val="400"/>
              </a:spcAft>
              <a:buNone/>
            </a:pPr>
            <a:r>
              <a:rPr lang="en-US" sz="900" u="sng" dirty="0">
                <a:solidFill>
                  <a:srgbClr val="9E2A2B"/>
                </a:solidFill>
                <a:hlinkClick r:id="rId5" invalidUrl="" action="" tgtFrame="" tooltip="" history="1" highlightClick="0" endSnd="0">
                  <a:extLst>
                    <a:ext uri="{A12FA001-AC4F-418D-AE19-62706E023703}">
                      <ahyp:hlinkClr xmlns:ahyp="http://schemas.microsoft.com/office/drawing/2018/hyperlinkcolor" val="tx"/>
                    </a:ext>
                  </a:extLst>
                </a:hlinkClick>
              </a:rPr>
              <a:t>European Council on Foreign Relations</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Italy</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Italy is evenly split on financing weapons (48% agree, 49% disagree) and leans towards diplomacy: 53% favour a negotiated end even if Russia keeps conquered territory.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 · YouGov</a:t>
            </a:r>
            <a:endParaRPr lang="en-US" sz="1100" dirty="0"/>
          </a:p>
          <a:p>
            <a:pPr marL="342900" indent="-342900">
              <a:spcAft>
                <a:spcPts val="400"/>
              </a:spcAft>
              <a:buSzPct val="100000"/>
              <a:buChar char="•"/>
            </a:pPr>
            <a:r>
              <a:rPr lang="en-US" sz="1100" dirty="0">
                <a:solidFill>
                  <a:srgbClr val="171717"/>
                </a:solidFill>
              </a:rPr>
              <a:t>Sanctions still have majority backing (68%). </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Hungary</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600"/>
              </a:spcAft>
              <a:buNone/>
            </a:pPr>
            <a:r>
              <a:rPr lang="en-US" sz="1100" i="1" dirty="0">
                <a:solidFill>
                  <a:srgbClr val="171717"/>
                </a:solidFill>
              </a:rPr>
              <a:t>Péter Magyar's Tisza party won Hungary's 12 April 2026 election, ending Viktor Orbán's Fidesz government.</a:t>
            </a:r>
            <a:endParaRPr lang="en-US" sz="1100" dirty="0"/>
          </a:p>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Hungary has the lowest support for financing weapons among the countries tracked (41%) and is split on sanctions (49% agree, 47% disagree).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endParaRPr lang="en-US" sz="1100" dirty="0"/>
          </a:p>
          <a:p>
            <a:pPr marL="342900" indent="-342900">
              <a:spcAft>
                <a:spcPts val="400"/>
              </a:spcAft>
              <a:buSzPct val="100000"/>
              <a:buChar char="•"/>
            </a:pPr>
            <a:r>
              <a:rPr lang="en-US" sz="1100" dirty="0">
                <a:solidFill>
                  <a:srgbClr val="171717"/>
                </a:solidFill>
              </a:rPr>
              <a:t>The change of government has not changed views on aid: after the election only 12% backed Hungarian military aid to Ukraine, and even Tisza voters opposed it by a 57-point margin. </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ECFR poll</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Estonia</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Support stays high but fell noticeably in autumn 2025: financing weapons down 5 points to 64%, sanctions down 5 points to 68%.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endParaRPr lang="en-US" sz="1100" dirty="0"/>
          </a:p>
          <a:p>
            <a:pPr marL="342900" indent="-342900">
              <a:spcAft>
                <a:spcPts val="400"/>
              </a:spcAft>
              <a:buSzPct val="100000"/>
              <a:buChar char="•"/>
            </a:pPr>
            <a:r>
              <a:rPr lang="en-US" sz="1100" dirty="0">
                <a:solidFill>
                  <a:srgbClr val="171717"/>
                </a:solidFill>
              </a:rPr>
              <a:t>37% would send Estonian troops after a peace deal. </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European Council on Foreign Relations</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Latvia</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67% back financing weapons (down 2 points) and 72% back sanctions (up 2 points).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Lithuania</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Among the most supportive in the EU: 77% back financing weapons and 82% back sanctions.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EU average</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Across the EU, 57% backed financing weapons in autumn 2025 and 56% in spring 2026; sanctions stayed between 70% and 73%.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 · European Commission — Standard Eurobarometer 105</a:t>
            </a:r>
            <a:endParaRPr lang="en-US" sz="1100" dirty="0"/>
          </a:p>
          <a:p>
            <a:pPr marL="342900" indent="-342900">
              <a:spcAft>
                <a:spcPts val="400"/>
              </a:spcAft>
              <a:buSzPct val="100000"/>
              <a:buChar char="•"/>
            </a:pPr>
            <a:r>
              <a:rPr lang="en-US" sz="1100" dirty="0">
                <a:solidFill>
                  <a:srgbClr val="171717"/>
                </a:solidFill>
              </a:rPr>
              <a:t>Economic strain matters more than age: 39% of people who struggle to pay bills most of the time back financing weapons, against 63% of those who almost never do. By age the range is only 56–61%. </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United Kingdom</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Britain is the most consistently pro-Ukraine large European country polled: 48% want the West to back Ukraine until it prevails, against 24% for a negotiated end.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YouGov</a:t>
            </a:r>
            <a:endParaRPr lang="en-US" sz="1100" dirty="0"/>
          </a:p>
          <a:p>
            <a:pPr marL="342900" indent="-342900">
              <a:spcAft>
                <a:spcPts val="400"/>
              </a:spcAft>
              <a:buSzPct val="100000"/>
              <a:buChar char="•"/>
            </a:pPr>
            <a:r>
              <a:rPr lang="en-US" sz="1100" dirty="0">
                <a:solidFill>
                  <a:srgbClr val="171717"/>
                </a:solidFill>
              </a:rPr>
              <a:t>Most support British peacekeepers (56% in December 2025). ECFR's stricter question about sending troops after a peace deal found 51% in favour, the highest of the countries tracked here. </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YouGov</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 · European Council on Foreign Relations</a:t>
            </a:r>
            <a:endParaRPr lang="en-US" sz="1100" dirty="0"/>
          </a:p>
          <a:p>
            <a:pPr marL="342900" indent="-342900">
              <a:spcAft>
                <a:spcPts val="400"/>
              </a:spcAft>
              <a:buSzPct val="100000"/>
              <a:buChar char="•"/>
            </a:pPr>
            <a:r>
              <a:rPr lang="en-US" sz="1100" dirty="0">
                <a:solidFill>
                  <a:srgbClr val="171717"/>
                </a:solidFill>
              </a:rPr>
              <a:t>Reform UK voters are the outlier: 47% want Ukraine to win, against 77–86% of Labour, Conservative and Liberal Democrat voters (February 2025). </a:t>
            </a:r>
            <a:pPr indent="0" marL="0">
              <a:spcAft>
                <a:spcPts val="400"/>
              </a:spcAft>
              <a:buNone/>
            </a:pPr>
            <a:r>
              <a:rPr lang="en-US" sz="900" u="sng" dirty="0">
                <a:solidFill>
                  <a:srgbClr val="9E2A2B"/>
                </a:solidFill>
                <a:hlinkClick r:id="rId5" invalidUrl="" action="" tgtFrame="" tooltip="" history="1" highlightClick="0" endSnd="0">
                  <a:extLst>
                    <a:ext uri="{A12FA001-AC4F-418D-AE19-62706E023703}">
                      <ahyp:hlinkClr xmlns:ahyp="http://schemas.microsoft.com/office/drawing/2018/hyperlinkcolor" val="tx"/>
                    </a:ext>
                  </a:extLst>
                </a:hlinkClick>
              </a:rPr>
              <a:t>YouGov</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United States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Party is the main driver: 71% of Democrats but 48% of Republicans favour military aid. Republican views move with the administration: the share saying the U.S. does 'too much' fell from 67% to 40% between December 2024 and August 2025.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Chicago Council on Global Affairs</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 · Gallup</a:t>
            </a:r>
            <a:endParaRPr lang="en-US" sz="1100" dirty="0"/>
          </a:p>
          <a:p>
            <a:pPr marL="342900" indent="-342900">
              <a:spcAft>
                <a:spcPts val="400"/>
              </a:spcAft>
              <a:buSzPct val="100000"/>
              <a:buChar char="•"/>
            </a:pPr>
            <a:r>
              <a:rPr lang="en-US" sz="1100" dirty="0">
                <a:solidFill>
                  <a:srgbClr val="171717"/>
                </a:solidFill>
              </a:rPr>
              <a:t>Support is falling again: in October 2026, 46% of registered voters said the U.S. should send military aid, down from 56% in July. The drop came from Republicans (41% to 28%) and independents (57% to 44%); Democrats held at 69%. </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YouGov / The Economist</a:t>
            </a:r>
            <a:endParaRPr lang="en-US" sz="1100" dirty="0"/>
          </a:p>
          <a:p>
            <a:pPr marL="342900" indent="-342900">
              <a:spcAft>
                <a:spcPts val="400"/>
              </a:spcAft>
              <a:buSzPct val="100000"/>
              <a:buChar char="•"/>
            </a:pPr>
            <a:r>
              <a:rPr lang="en-US" sz="1100" dirty="0">
                <a:solidFill>
                  <a:srgbClr val="171717"/>
                </a:solidFill>
              </a:rPr>
              <a:t>Sanctions unite Americans more than aid: 69% favour increasing sanctions on Russia, including 70% of Republicans. </a:t>
            </a:r>
            <a:pPr indent="0" marL="0">
              <a:spcAft>
                <a:spcPts val="400"/>
              </a:spcAft>
              <a:buNone/>
            </a:pPr>
            <a:r>
              <a:rPr lang="en-US" sz="900" u="sng" dirty="0">
                <a:solidFill>
                  <a:srgbClr val="9E2A2B"/>
                </a:solidFill>
                <a:hlinkClick r:id="rId5" invalidUrl="" action="" tgtFrame="" tooltip="" history="1" highlightClick="0" endSnd="0">
                  <a:extLst>
                    <a:ext uri="{A12FA001-AC4F-418D-AE19-62706E023703}">
                      <ahyp:hlinkClr xmlns:ahyp="http://schemas.microsoft.com/office/drawing/2018/hyperlinkcolor" val="tx"/>
                    </a:ext>
                  </a:extLst>
                </a:hlinkClick>
              </a:rPr>
              <a:t>Chicago Council on Global Affairs</a:t>
            </a:r>
            <a:endParaRPr lang="en-US" sz="1100" dirty="0"/>
          </a:p>
          <a:p>
            <a:pPr marL="342900" indent="-342900">
              <a:spcAft>
                <a:spcPts val="400"/>
              </a:spcAft>
              <a:buSzPct val="100000"/>
              <a:buChar char="•"/>
            </a:pPr>
            <a:r>
              <a:rPr lang="en-US" sz="1100" dirty="0">
                <a:solidFill>
                  <a:srgbClr val="171717"/>
                </a:solidFill>
              </a:rPr>
              <a:t>Few favour sending U.S. troops (31%); 66% oppose. </a:t>
            </a:r>
            <a:pPr indent="0" marL="0">
              <a:spcAft>
                <a:spcPts val="400"/>
              </a:spcAft>
              <a:buNone/>
            </a:pPr>
            <a:r>
              <a:rPr lang="en-US" sz="900" u="sng" dirty="0">
                <a:solidFill>
                  <a:srgbClr val="9E2A2B"/>
                </a:solidFill>
                <a:hlinkClick r:id="rId6" invalidUrl="" action="" tgtFrame="" tooltip="" history="1" highlightClick="0" endSnd="0">
                  <a:extLst>
                    <a:ext uri="{A12FA001-AC4F-418D-AE19-62706E023703}">
                      <ahyp:hlinkClr xmlns:ahyp="http://schemas.microsoft.com/office/drawing/2018/hyperlinkcolor" val="tx"/>
                    </a:ext>
                  </a:extLst>
                </a:hlinkClick>
              </a:rPr>
              <a:t>Chicago Council on Global Affairs</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Ukraine</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Two-thirds want a negotiated end as soon as possible (66% in April 2026), but most reject giving up Donbas: 61% call it categorically unacceptable (October 2026).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Gallup</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 · Kyiv International Institute of Sociology</a:t>
            </a:r>
            <a:endParaRPr lang="en-US" sz="1100" dirty="0"/>
          </a:p>
          <a:p>
            <a:pPr marL="342900" indent="-342900">
              <a:spcAft>
                <a:spcPts val="400"/>
              </a:spcAft>
              <a:buSzPct val="100000"/>
              <a:buChar char="•"/>
            </a:pPr>
            <a:r>
              <a:rPr lang="en-US" sz="1100" dirty="0">
                <a:solidFill>
                  <a:srgbClr val="171717"/>
                </a:solidFill>
              </a:rPr>
              <a:t>Security guarantees decide whether a ceasefire is acceptable: 32% would accept one with no guarantees, 61% if European troops were stationed near the front. </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Kyiv International Institute of Sociology</a:t>
            </a:r>
            <a:endParaRPr lang="en-US" sz="1100" dirty="0"/>
          </a:p>
          <a:p>
            <a:pPr marL="342900" indent="-342900">
              <a:spcAft>
                <a:spcPts val="400"/>
              </a:spcAft>
              <a:buSzPct val="100000"/>
              <a:buChar char="•"/>
            </a:pPr>
            <a:r>
              <a:rPr lang="en-US" sz="1100" dirty="0">
                <a:solidFill>
                  <a:srgbClr val="171717"/>
                </a:solidFill>
              </a:rPr>
              <a:t>Trust in Washington has collapsed: 7% approve of U.S. leadership (April 2026), down from 66% in 2022. </a:t>
            </a:r>
            <a:pPr indent="0" marL="0">
              <a:spcAft>
                <a:spcPts val="400"/>
              </a:spcAft>
              <a:buNone/>
            </a:pPr>
            <a:r>
              <a:rPr lang="en-US" sz="900" u="sng" dirty="0">
                <a:solidFill>
                  <a:srgbClr val="9E2A2B"/>
                </a:solidFill>
                <a:hlinkClick r:id="rId5" invalidUrl="" action="" tgtFrame="" tooltip="" history="1" highlightClick="0" endSnd="0">
                  <a:extLst>
                    <a:ext uri="{A12FA001-AC4F-418D-AE19-62706E023703}">
                      <ahyp:hlinkClr xmlns:ahyp="http://schemas.microsoft.com/office/drawing/2018/hyperlinkcolor" val="tx"/>
                    </a:ext>
                  </a:extLst>
                </a:hlinkClick>
              </a:rPr>
              <a:t>Gallup</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Russia</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graphicFrame>
        <p:nvGraphicFramePr>
          <p:cNvPr id="5" name="Chart 0" descr=""/>
          <p:cNvGraphicFramePr/>
          <p:nvPr/>
        </p:nvGraphicFramePr>
        <p:xfrm>
          <a:off x="365760" y="1005840"/>
          <a:ext cx="6400800" cy="52120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949440" y="1005840"/>
            <a:ext cx="4846320" cy="5212080"/>
          </a:xfrm>
          <a:prstGeom prst="rect">
            <a:avLst/>
          </a:prstGeom>
          <a:noFill/>
          <a:ln/>
        </p:spPr>
        <p:txBody>
          <a:bodyPr wrap="square" rtlCol="0" anchor="t"/>
          <a:lstStyle/>
          <a:p>
            <a:pPr indent="0" marL="0">
              <a:spcAft>
                <a:spcPts val="400"/>
              </a:spcAft>
              <a:buNone/>
            </a:pPr>
            <a:r>
              <a:rPr lang="en-US" sz="1100" b="1" dirty="0">
                <a:solidFill>
                  <a:srgbClr val="171717"/>
                </a:solidFill>
              </a:rPr>
              <a:t>Key drivers</a:t>
            </a:r>
            <a:endParaRPr lang="en-US" sz="1100" dirty="0"/>
          </a:p>
          <a:p>
            <a:pPr marL="342900" indent="-342900">
              <a:spcAft>
                <a:spcPts val="400"/>
              </a:spcAft>
              <a:buSzPct val="100000"/>
              <a:buChar char="•"/>
            </a:pPr>
            <a:r>
              <a:rPr lang="en-US" sz="1100" dirty="0">
                <a:solidFill>
                  <a:srgbClr val="171717"/>
                </a:solidFill>
              </a:rPr>
              <a:t>Most Russians favour talks (59–67% throughout 2026), while about 70% still say they support the army's actions. Wanting the war to end is not the same as opposing it. </a:t>
            </a:r>
            <a:pPr indent="0" marL="0">
              <a:spcAft>
                <a:spcPts val="400"/>
              </a:spcAft>
              <a:buNone/>
            </a:pPr>
            <a:r>
              <a:rPr lang="en-US" sz="9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Левада-Центр</a:t>
            </a:r>
            <a:pPr indent="0" marL="0">
              <a:spcAft>
                <a:spcPts val="400"/>
              </a:spcAft>
              <a:buNone/>
            </a:pPr>
            <a:r>
              <a:rPr lang="en-US" sz="9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 · Левада-Центр</a:t>
            </a:r>
            <a:pPr indent="0" marL="0">
              <a:spcAft>
                <a:spcPts val="400"/>
              </a:spcAft>
              <a:buNone/>
            </a:pPr>
            <a:r>
              <a:rPr lang="en-US" sz="9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 · Левада-Центр</a:t>
            </a:r>
            <a:endParaRPr lang="en-US" sz="1100" dirty="0"/>
          </a:p>
          <a:p>
            <a:pPr marL="342900" indent="-342900">
              <a:spcAft>
                <a:spcPts val="400"/>
              </a:spcAft>
              <a:buSzPct val="100000"/>
              <a:buChar char="•"/>
            </a:pPr>
            <a:r>
              <a:rPr lang="en-US" sz="1100" dirty="0">
                <a:solidFill>
                  <a:srgbClr val="171717"/>
                </a:solidFill>
              </a:rPr>
              <a:t>Age is the clearest divide: 77% of under-24s favour talks; support for the army is 80% among those 55 and older against 56% of under-24s. </a:t>
            </a:r>
            <a:pPr indent="0" marL="0">
              <a:spcAft>
                <a:spcPts val="400"/>
              </a:spcAft>
              <a:buNone/>
            </a:pPr>
            <a:r>
              <a:rPr lang="en-US" sz="900" u="sng" dirty="0">
                <a:solidFill>
                  <a:srgbClr val="9E2A2B"/>
                </a:solidFill>
                <a:hlinkClick r:id="rId5" invalidUrl="" action="" tgtFrame="" tooltip="" history="1" highlightClick="0" endSnd="0">
                  <a:extLst>
                    <a:ext uri="{A12FA001-AC4F-418D-AE19-62706E023703}">
                      <ahyp:hlinkClr xmlns:ahyp="http://schemas.microsoft.com/office/drawing/2018/hyperlinkcolor" val="tx"/>
                    </a:ext>
                  </a:extLst>
                </a:hlinkClick>
              </a:rPr>
              <a:t>Левада-Центр</a:t>
            </a:r>
            <a:endParaRPr lang="en-US" sz="1100" dirty="0"/>
          </a:p>
          <a:p>
            <a:pPr marL="342900" indent="-342900">
              <a:spcAft>
                <a:spcPts val="400"/>
              </a:spcAft>
              <a:buSzPct val="100000"/>
              <a:buChar char="•"/>
            </a:pPr>
            <a:r>
              <a:rPr lang="en-US" sz="1100" dirty="0">
                <a:solidFill>
                  <a:srgbClr val="171717"/>
                </a:solidFill>
              </a:rPr>
              <a:t>Terms matter: 81% would back Putin ending the war 'this week', but only 35% if it meant returning annexed territories (51% would not). </a:t>
            </a:r>
            <a:pPr indent="0" marL="0">
              <a:spcAft>
                <a:spcPts val="400"/>
              </a:spcAft>
              <a:buNone/>
            </a:pPr>
            <a:r>
              <a:rPr lang="en-US" sz="900" u="sng" dirty="0">
                <a:solidFill>
                  <a:srgbClr val="9E2A2B"/>
                </a:solidFill>
                <a:hlinkClick r:id="rId6" invalidUrl="" action="" tgtFrame="" tooltip="" history="1" highlightClick="0" endSnd="0">
                  <a:extLst>
                    <a:ext uri="{A12FA001-AC4F-418D-AE19-62706E023703}">
                      <ahyp:hlinkClr xmlns:ahyp="http://schemas.microsoft.com/office/drawing/2018/hyperlinkcolor" val="tx"/>
                    </a:ext>
                  </a:extLst>
                </a:hlinkClick>
              </a:rPr>
              <a:t>Левада-Центр</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Data limitations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1097280"/>
            <a:ext cx="11247120" cy="5120640"/>
          </a:xfrm>
          <a:prstGeom prst="rect">
            <a:avLst/>
          </a:prstGeom>
          <a:noFill/>
          <a:ln/>
        </p:spPr>
        <p:txBody>
          <a:bodyPr wrap="square" rtlCol="0" anchor="t"/>
          <a:lstStyle/>
          <a:p>
            <a:pPr marL="342900" indent="-342900">
              <a:spcAft>
                <a:spcPts val="600"/>
              </a:spcAft>
              <a:buSzPct val="100000"/>
              <a:buChar char="•"/>
            </a:pPr>
            <a:r>
              <a:rPr lang="en-US" sz="1200" dirty="0">
                <a:solidFill>
                  <a:srgbClr val="171717"/>
                </a:solidFill>
              </a:rPr>
              <a:t>Questions differ between pollsters and countries, so values are comparable only within the same series (same pollster and wording). The comparison chart only uses questions asked identically across countries.</a:t>
            </a:r>
            <a:endParaRPr lang="en-US" sz="1200" dirty="0"/>
          </a:p>
          <a:p>
            <a:pPr marL="342900" indent="-342900">
              <a:spcAft>
                <a:spcPts val="600"/>
              </a:spcAft>
              <a:buSzPct val="100000"/>
              <a:buChar char="•"/>
            </a:pPr>
            <a:r>
              <a:rPr lang="en-US" sz="1200" dirty="0">
                <a:solidFill>
                  <a:srgbClr val="171717"/>
                </a:solidFill>
              </a:rPr>
              <a:t>Russia: polling takes place under wartime censorship and criminal penalties for 'discrediting the army'. Researchers disagree on how much fear and refusals distort answers; one study of 42 phone polls found no fall in participation, while critics point to unknown refusal rates and socially desirable answers. Treat levels with caution; trends within Levada's series are more informative.</a:t>
            </a:r>
            <a:endParaRPr lang="en-US" sz="1200" dirty="0"/>
          </a:p>
          <a:p>
            <a:pPr marL="342900" indent="-342900">
              <a:spcAft>
                <a:spcPts val="600"/>
              </a:spcAft>
              <a:buSzPct val="100000"/>
              <a:buChar char="•"/>
            </a:pPr>
            <a:r>
              <a:rPr lang="en-US" sz="1200" dirty="0">
                <a:solidFill>
                  <a:srgbClr val="171717"/>
                </a:solidFill>
              </a:rPr>
              <a:t>Ukraine: polls cover only government-controlled territory. They exclude people in occupied areas and refugees who left after February 2022, and wartime telephone surveys add bias that pollsters say they cannot quantify.</a:t>
            </a:r>
            <a:endParaRPr lang="en-US" sz="1200" dirty="0"/>
          </a:p>
          <a:p>
            <a:pPr marL="342900" indent="-342900">
              <a:spcAft>
                <a:spcPts val="600"/>
              </a:spcAft>
              <a:buSzPct val="100000"/>
              <a:buChar char="•"/>
            </a:pPr>
            <a:r>
              <a:rPr lang="en-US" sz="1200" dirty="0">
                <a:solidFill>
                  <a:srgbClr val="171717"/>
                </a:solidFill>
              </a:rPr>
              <a:t>Eurobarometer country figures for spring 2026 were not publicly available when this page was reviewed. Country trends therefore use spring and autumn 2025; spring 2025 values are derived from the change Eurobarometer prints beside the autumn figures and are marked as derived.</a:t>
            </a:r>
            <a:endParaRPr lang="en-US" sz="1200" dirty="0"/>
          </a:p>
          <a:p>
            <a:pPr marL="342900" indent="-342900">
              <a:spcAft>
                <a:spcPts val="600"/>
              </a:spcAft>
              <a:buSzPct val="100000"/>
              <a:buChar char="•"/>
            </a:pPr>
            <a:r>
              <a:rPr lang="en-US" sz="1200" dirty="0">
                <a:solidFill>
                  <a:srgbClr val="171717"/>
                </a:solidFill>
              </a:rPr>
              <a:t>Most figures have a margin of error of about ±2 to ±5 points, so small month-to-month changes may be noise. A few points are older than 12 months; they are kept to show the direction of travel and dated clearly.</a:t>
            </a:r>
            <a:endParaRPr lang="en-US" sz="1200" dirty="0"/>
          </a:p>
          <a:p>
            <a:pPr marL="342900" indent="-342900">
              <a:spcAft>
                <a:spcPts val="600"/>
              </a:spcAft>
              <a:buSzPct val="100000"/>
              <a:buChar char="•"/>
            </a:pPr>
            <a:r>
              <a:rPr lang="en-US" sz="1200" dirty="0">
                <a:solidFill>
                  <a:srgbClr val="171717"/>
                </a:solidFill>
              </a:rPr>
              <a:t>Social media and news sentiment is not measured here. The page cites published polls and analyses only, never individual users. The daily scan lists new publications from pollsters and think tanks; figures change only when new polls are published and reviewed.</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Sources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1097280"/>
            <a:ext cx="11247120" cy="5120640"/>
          </a:xfrm>
          <a:prstGeom prst="rect">
            <a:avLst/>
          </a:prstGeom>
          <a:noFill/>
          <a:ln/>
        </p:spPr>
        <p:txBody>
          <a:bodyPr wrap="square" rtlCol="0" anchor="t"/>
          <a:lstStyle/>
          <a:p>
            <a:pPr marL="342900" indent="-342900">
              <a:spcAft>
                <a:spcPts val="300"/>
              </a:spcAft>
              <a:buSzPct val="100000"/>
              <a:buChar char="•"/>
            </a:pPr>
            <a:r>
              <a:rPr lang="en-US" sz="1100" u="sng" dirty="0">
                <a:solidFill>
                  <a:srgbClr val="9E2A2B"/>
                </a:solidFill>
                <a:hlinkClick r:id="rId1" invalidUrl="" action="" tgtFrame="" tooltip="" history="1" highlightClick="0" endSnd="0">
                  <a:extLst>
                    <a:ext uri="{A12FA001-AC4F-418D-AE19-62706E023703}">
                      <ahyp:hlinkClr xmlns:ahyp="http://schemas.microsoft.com/office/drawing/2018/hyperlinkcolor" val="tx"/>
                    </a:ext>
                  </a:extLst>
                </a:hlinkClick>
              </a:rPr>
              <a:t>European Commission — Standard Eurobarometer 104: The EU's response to the war in Ukraine (Autumn 2025)</a:t>
            </a:r>
            <a:endParaRPr lang="en-US" sz="1100" dirty="0"/>
          </a:p>
          <a:p>
            <a:pPr marL="342900" indent="-342900">
              <a:spcAft>
                <a:spcPts val="300"/>
              </a:spcAft>
              <a:buSzPct val="100000"/>
              <a:buChar char="•"/>
            </a:pPr>
            <a:r>
              <a:rPr lang="en-US" sz="11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European Commission — Standard Eurobarometer 105 (via EU Neighbours East): New Eurobarometer shows continued strong support for EU's response to war in Ukraine</a:t>
            </a:r>
            <a:endParaRPr lang="en-US" sz="1100" dirty="0"/>
          </a:p>
          <a:p>
            <a:pPr marL="342900" indent="-342900">
              <a:spcAft>
                <a:spcPts val="300"/>
              </a:spcAft>
              <a:buSzPct val="100000"/>
              <a:buChar char="•"/>
            </a:pPr>
            <a:r>
              <a:rPr lang="en-US" sz="11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European Council on Foreign Relations (ECFR): Home alone: Europeans are ready to defend themselves</a:t>
            </a:r>
            <a:endParaRPr lang="en-US" sz="1100" dirty="0"/>
          </a:p>
          <a:p>
            <a:pPr marL="342900" indent="-342900">
              <a:spcAft>
                <a:spcPts val="300"/>
              </a:spcAft>
              <a:buSzPct val="100000"/>
              <a:buChar char="•"/>
            </a:pPr>
            <a:r>
              <a:rPr lang="en-US" sz="11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ECFR poll (Stratega Research, Mandate Research), reported by The Kyiv Independent: Most Magyar voters against Hungary aiding Ukraine, split on Kyiv's EU bid, poll shows</a:t>
            </a:r>
            <a:endParaRPr lang="en-US" sz="1100" dirty="0"/>
          </a:p>
          <a:p>
            <a:pPr marL="342900" indent="-342900">
              <a:spcAft>
                <a:spcPts val="300"/>
              </a:spcAft>
              <a:buSzPct val="100000"/>
              <a:buChar char="•"/>
            </a:pPr>
            <a:r>
              <a:rPr lang="en-US" sz="1100" u="sng" dirty="0">
                <a:solidFill>
                  <a:srgbClr val="9E2A2B"/>
                </a:solidFill>
                <a:hlinkClick r:id="rId5" invalidUrl="" action="" tgtFrame="" tooltip="" history="1" highlightClick="0" endSnd="0">
                  <a:extLst>
                    <a:ext uri="{A12FA001-AC4F-418D-AE19-62706E023703}">
                      <ahyp:hlinkClr xmlns:ahyp="http://schemas.microsoft.com/office/drawing/2018/hyperlinkcolor" val="tx"/>
                    </a:ext>
                  </a:extLst>
                </a:hlinkClick>
              </a:rPr>
              <a:t>YouGov: Where do Europeans stand on the war in Ukraine at the end of 2025?</a:t>
            </a:r>
            <a:endParaRPr lang="en-US" sz="1100" dirty="0"/>
          </a:p>
          <a:p>
            <a:pPr marL="342900" indent="-342900">
              <a:spcAft>
                <a:spcPts val="300"/>
              </a:spcAft>
              <a:buSzPct val="100000"/>
              <a:buChar char="•"/>
            </a:pPr>
            <a:r>
              <a:rPr lang="en-US" sz="1100" u="sng" dirty="0">
                <a:solidFill>
                  <a:srgbClr val="9E2A2B"/>
                </a:solidFill>
                <a:hlinkClick r:id="rId6" invalidUrl="" action="" tgtFrame="" tooltip="" history="1" highlightClick="0" endSnd="0">
                  <a:extLst>
                    <a:ext uri="{A12FA001-AC4F-418D-AE19-62706E023703}">
                      <ahyp:hlinkClr xmlns:ahyp="http://schemas.microsoft.com/office/drawing/2018/hyperlinkcolor" val="tx"/>
                    </a:ext>
                  </a:extLst>
                </a:hlinkClick>
              </a:rPr>
              <a:t>YouGov: Ukraine war three years on: where do Britons stand on a potential peace deal?</a:t>
            </a:r>
            <a:endParaRPr lang="en-US" sz="1100" dirty="0"/>
          </a:p>
          <a:p>
            <a:pPr marL="342900" indent="-342900">
              <a:spcAft>
                <a:spcPts val="300"/>
              </a:spcAft>
              <a:buSzPct val="100000"/>
              <a:buChar char="•"/>
            </a:pPr>
            <a:r>
              <a:rPr lang="en-US" sz="1100" u="sng" dirty="0">
                <a:solidFill>
                  <a:srgbClr val="9E2A2B"/>
                </a:solidFill>
                <a:hlinkClick r:id="rId7" invalidUrl="" action="" tgtFrame="" tooltip="" history="1" highlightClick="0" endSnd="0">
                  <a:extLst>
                    <a:ext uri="{A12FA001-AC4F-418D-AE19-62706E023703}">
                      <ahyp:hlinkClr xmlns:ahyp="http://schemas.microsoft.com/office/drawing/2018/hyperlinkcolor" val="tx"/>
                    </a:ext>
                  </a:extLst>
                </a:hlinkClick>
              </a:rPr>
              <a:t>CBOS: Komunikat z badań 80/2026: Polacy o międzynarodowej pomocy dla walczącej Ukrainy</a:t>
            </a:r>
            <a:endParaRPr lang="en-US" sz="1100" dirty="0"/>
          </a:p>
          <a:p>
            <a:pPr marL="342900" indent="-342900">
              <a:spcAft>
                <a:spcPts val="300"/>
              </a:spcAft>
              <a:buSzPct val="100000"/>
              <a:buChar char="•"/>
            </a:pPr>
            <a:r>
              <a:rPr lang="en-US" sz="1100" u="sng" dirty="0">
                <a:solidFill>
                  <a:srgbClr val="9E2A2B"/>
                </a:solidFill>
                <a:hlinkClick r:id="rId8" invalidUrl="" action="" tgtFrame="" tooltip="" history="1" highlightClick="0" endSnd="0">
                  <a:extLst>
                    <a:ext uri="{A12FA001-AC4F-418D-AE19-62706E023703}">
                      <ahyp:hlinkClr xmlns:ahyp="http://schemas.microsoft.com/office/drawing/2018/hyperlinkcolor" val="tx"/>
                    </a:ext>
                  </a:extLst>
                </a:hlinkClick>
              </a:rPr>
              <a:t>infratest dimap — ARD-DeutschlandTREND: ARD-DeutschlandTREND September 2026</a:t>
            </a:r>
            <a:endParaRPr lang="en-US" sz="1100" dirty="0"/>
          </a:p>
          <a:p>
            <a:pPr marL="342900" indent="-342900">
              <a:spcAft>
                <a:spcPts val="300"/>
              </a:spcAft>
              <a:buSzPct val="100000"/>
              <a:buChar char="•"/>
            </a:pPr>
            <a:r>
              <a:rPr lang="en-US" sz="1100" u="sng" dirty="0">
                <a:solidFill>
                  <a:srgbClr val="9E2A2B"/>
                </a:solidFill>
                <a:hlinkClick r:id="rId9" invalidUrl="" action="" tgtFrame="" tooltip="" history="1" highlightClick="0" endSnd="0">
                  <a:extLst>
                    <a:ext uri="{A12FA001-AC4F-418D-AE19-62706E023703}">
                      <ahyp:hlinkClr xmlns:ahyp="http://schemas.microsoft.com/office/drawing/2018/hyperlinkcolor" val="tx"/>
                    </a:ext>
                  </a:extLst>
                </a:hlinkClick>
              </a:rPr>
              <a:t>Pew Research Center: Americans have become less confident in Trump's decision-making on Ukraine</a:t>
            </a:r>
            <a:endParaRPr lang="en-US" sz="1100" dirty="0"/>
          </a:p>
          <a:p>
            <a:pPr marL="342900" indent="-342900">
              <a:spcAft>
                <a:spcPts val="300"/>
              </a:spcAft>
              <a:buSzPct val="100000"/>
              <a:buChar char="•"/>
            </a:pPr>
            <a:r>
              <a:rPr lang="en-US" sz="1100" u="sng" dirty="0">
                <a:solidFill>
                  <a:srgbClr val="9E2A2B"/>
                </a:solidFill>
                <a:hlinkClick r:id="rId10" invalidUrl="" action="" tgtFrame="" tooltip="" history="1" highlightClick="0" endSnd="0">
                  <a:extLst>
                    <a:ext uri="{A12FA001-AC4F-418D-AE19-62706E023703}">
                      <ahyp:hlinkClr xmlns:ahyp="http://schemas.microsoft.com/office/drawing/2018/hyperlinkcolor" val="tx"/>
                    </a:ext>
                  </a:extLst>
                </a:hlinkClick>
              </a:rPr>
              <a:t>Gallup: Americans widely pessimistic about Ukraine-Russia peace deal</a:t>
            </a:r>
            <a:endParaRPr lang="en-US" sz="1100" dirty="0"/>
          </a:p>
          <a:p>
            <a:pPr marL="342900" indent="-342900">
              <a:spcAft>
                <a:spcPts val="300"/>
              </a:spcAft>
              <a:buSzPct val="100000"/>
              <a:buChar char="•"/>
            </a:pPr>
            <a:r>
              <a:rPr lang="en-US" sz="1100" u="sng" dirty="0">
                <a:solidFill>
                  <a:srgbClr val="9E2A2B"/>
                </a:solidFill>
                <a:hlinkClick r:id="rId11" invalidUrl="" action="" tgtFrame="" tooltip="" history="1" highlightClick="0" endSnd="0">
                  <a:extLst>
                    <a:ext uri="{A12FA001-AC4F-418D-AE19-62706E023703}">
                      <ahyp:hlinkClr xmlns:ahyp="http://schemas.microsoft.com/office/drawing/2018/hyperlinkcolor" val="tx"/>
                    </a:ext>
                  </a:extLst>
                </a:hlinkClick>
              </a:rPr>
              <a:t>YouGov / The Economist: Support for sending military aid to Ukraine has fallen</a:t>
            </a:r>
            <a:endParaRPr lang="en-US" sz="1100" dirty="0"/>
          </a:p>
          <a:p>
            <a:pPr marL="342900" indent="-342900">
              <a:spcAft>
                <a:spcPts val="300"/>
              </a:spcAft>
              <a:buSzPct val="100000"/>
              <a:buChar char="•"/>
            </a:pPr>
            <a:r>
              <a:rPr lang="en-US" sz="1100" u="sng" dirty="0">
                <a:solidFill>
                  <a:srgbClr val="9E2A2B"/>
                </a:solidFill>
                <a:hlinkClick r:id="rId12" invalidUrl="" action="" tgtFrame="" tooltip="" history="1" highlightClick="0" endSnd="0">
                  <a:extLst>
                    <a:ext uri="{A12FA001-AC4F-418D-AE19-62706E023703}">
                      <ahyp:hlinkClr xmlns:ahyp="http://schemas.microsoft.com/office/drawing/2018/hyperlinkcolor" val="tx"/>
                    </a:ext>
                  </a:extLst>
                </a:hlinkClick>
              </a:rPr>
              <a:t>Chicago Council on Global Affairs (Ipsos KnowledgePanel): Most Americans favor increasing sanctions on Russia</a:t>
            </a:r>
            <a:endParaRPr lang="en-US" sz="1100" dirty="0"/>
          </a:p>
          <a:p>
            <a:pPr marL="342900" indent="-342900">
              <a:spcAft>
                <a:spcPts val="300"/>
              </a:spcAft>
              <a:buSzPct val="100000"/>
              <a:buChar char="•"/>
            </a:pPr>
            <a:r>
              <a:rPr lang="en-US" sz="1100" u="sng" dirty="0">
                <a:solidFill>
                  <a:srgbClr val="9E2A2B"/>
                </a:solidFill>
                <a:hlinkClick r:id="rId13" invalidUrl="" action="" tgtFrame="" tooltip="" history="1" highlightClick="0" endSnd="0">
                  <a:extLst>
                    <a:ext uri="{A12FA001-AC4F-418D-AE19-62706E023703}">
                      <ahyp:hlinkClr xmlns:ahyp="http://schemas.microsoft.com/office/drawing/2018/hyperlinkcolor" val="tx"/>
                    </a:ext>
                  </a:extLst>
                </a:hlinkClick>
              </a:rPr>
              <a:t>Gallup: Ukrainians sour on U.S. leadership as views of war stabilize</a:t>
            </a:r>
            <a:endParaRPr lang="en-US" sz="1100" dirty="0"/>
          </a:p>
          <a:p>
            <a:pPr marL="342900" indent="-342900">
              <a:spcAft>
                <a:spcPts val="300"/>
              </a:spcAft>
              <a:buSzPct val="100000"/>
              <a:buChar char="•"/>
            </a:pPr>
            <a:r>
              <a:rPr lang="en-US" sz="1100" u="sng" dirty="0">
                <a:solidFill>
                  <a:srgbClr val="9E2A2B"/>
                </a:solidFill>
                <a:hlinkClick r:id="rId14" invalidUrl="" action="" tgtFrame="" tooltip="" history="1" highlightClick="0" endSnd="0">
                  <a:extLst>
                    <a:ext uri="{A12FA001-AC4F-418D-AE19-62706E023703}">
                      <ahyp:hlinkClr xmlns:ahyp="http://schemas.microsoft.com/office/drawing/2018/hyperlinkcolor" val="tx"/>
                    </a:ext>
                  </a:extLst>
                </a:hlinkClick>
              </a:rPr>
              <a:t>Gallup: Ukrainian support for war effort collapses</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Sources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1097280"/>
            <a:ext cx="11247120" cy="5120640"/>
          </a:xfrm>
          <a:prstGeom prst="rect">
            <a:avLst/>
          </a:prstGeom>
          <a:noFill/>
          <a:ln/>
        </p:spPr>
        <p:txBody>
          <a:bodyPr wrap="square" rtlCol="0" anchor="t"/>
          <a:lstStyle/>
          <a:p>
            <a:pPr marL="342900" indent="-342900">
              <a:spcAft>
                <a:spcPts val="300"/>
              </a:spcAft>
              <a:buSzPct val="100000"/>
              <a:buChar char="•"/>
            </a:pPr>
            <a:r>
              <a:rPr lang="en-US" sz="1100" u="sng" dirty="0">
                <a:solidFill>
                  <a:srgbClr val="9E2A2B"/>
                </a:solidFill>
                <a:hlinkClick r:id="rId1" invalidUrl="" action="" tgtFrame="" tooltip="" history="1" highlightClick="0" endSnd="0">
                  <a:extLst>
                    <a:ext uri="{A12FA001-AC4F-418D-AE19-62706E023703}">
                      <ahyp:hlinkClr xmlns:ahyp="http://schemas.microsoft.com/office/drawing/2018/hyperlinkcolor" val="tx"/>
                    </a:ext>
                  </a:extLst>
                </a:hlinkClick>
              </a:rPr>
              <a:t>Kyiv International Institute of Sociology (KIIS): War and peace: opinions and views of Ukrainians (January 9-14, 2026)</a:t>
            </a:r>
            <a:endParaRPr lang="en-US" sz="1100" dirty="0"/>
          </a:p>
          <a:p>
            <a:pPr marL="342900" indent="-342900">
              <a:spcAft>
                <a:spcPts val="300"/>
              </a:spcAft>
              <a:buSzPct val="100000"/>
              <a:buChar char="•"/>
            </a:pPr>
            <a:r>
              <a:rPr lang="en-US" sz="11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Kyiv International Institute of Sociology (KIIS): Attitude towards the ceasefire along the current front line (May 7-June 3, 2026)</a:t>
            </a:r>
            <a:endParaRPr lang="en-US" sz="1100" dirty="0"/>
          </a:p>
          <a:p>
            <a:pPr marL="342900" indent="-342900">
              <a:spcAft>
                <a:spcPts val="300"/>
              </a:spcAft>
              <a:buSzPct val="100000"/>
              <a:buChar char="•"/>
            </a:pPr>
            <a:r>
              <a:rPr lang="en-US" sz="11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Kyiv International Institute of Sociology (KIIS): Opinions and views of Ukrainians on issues of war and peace (October 8-16, 2026)</a:t>
            </a:r>
            <a:endParaRPr lang="en-US" sz="1100" dirty="0"/>
          </a:p>
          <a:p>
            <a:pPr marL="342900" indent="-342900">
              <a:spcAft>
                <a:spcPts val="300"/>
              </a:spcAft>
              <a:buSzPct val="100000"/>
              <a:buChar char="•"/>
            </a:pPr>
            <a:r>
              <a:rPr lang="en-US" sz="1100" u="sng" dirty="0">
                <a:solidFill>
                  <a:srgbClr val="9E2A2B"/>
                </a:solidFill>
                <a:hlinkClick r:id="rId4" invalidUrl="" action="" tgtFrame="" tooltip="" history="1" highlightClick="0" endSnd="0">
                  <a:extLst>
                    <a:ext uri="{A12FA001-AC4F-418D-AE19-62706E023703}">
                      <ahyp:hlinkClr xmlns:ahyp="http://schemas.microsoft.com/office/drawing/2018/hyperlinkcolor" val="tx"/>
                    </a:ext>
                  </a:extLst>
                </a:hlinkClick>
              </a:rPr>
              <a:t>Levada Center: Ukraine conflict, September 2025</a:t>
            </a:r>
            <a:endParaRPr lang="en-US" sz="1100" dirty="0"/>
          </a:p>
          <a:p>
            <a:pPr marL="342900" indent="-342900">
              <a:spcAft>
                <a:spcPts val="300"/>
              </a:spcAft>
              <a:buSzPct val="100000"/>
              <a:buChar char="•"/>
            </a:pPr>
            <a:r>
              <a:rPr lang="en-US" sz="1100" u="sng" dirty="0">
                <a:solidFill>
                  <a:srgbClr val="9E2A2B"/>
                </a:solidFill>
                <a:hlinkClick r:id="rId5" invalidUrl="" action="" tgtFrame="" tooltip="" history="1" highlightClick="0" endSnd="0">
                  <a:extLst>
                    <a:ext uri="{A12FA001-AC4F-418D-AE19-62706E023703}">
                      <ahyp:hlinkClr xmlns:ahyp="http://schemas.microsoft.com/office/drawing/2018/hyperlinkcolor" val="tx"/>
                    </a:ext>
                  </a:extLst>
                </a:hlinkClick>
              </a:rPr>
              <a:t>Levada Center: Conflict with Ukraine in December 2025</a:t>
            </a:r>
            <a:endParaRPr lang="en-US" sz="1100" dirty="0"/>
          </a:p>
          <a:p>
            <a:pPr marL="342900" indent="-342900">
              <a:spcAft>
                <a:spcPts val="300"/>
              </a:spcAft>
              <a:buSzPct val="100000"/>
              <a:buChar char="•"/>
            </a:pPr>
            <a:r>
              <a:rPr lang="en-US" sz="1100" u="sng" dirty="0">
                <a:solidFill>
                  <a:srgbClr val="9E2A2B"/>
                </a:solidFill>
                <a:hlinkClick r:id="rId6" invalidUrl="" action="" tgtFrame="" tooltip="" history="1" highlightClick="0" endSnd="0">
                  <a:extLst>
                    <a:ext uri="{A12FA001-AC4F-418D-AE19-62706E023703}">
                      <ahyp:hlinkClr xmlns:ahyp="http://schemas.microsoft.com/office/drawing/2018/hyperlinkcolor" val="tx"/>
                    </a:ext>
                  </a:extLst>
                </a:hlinkClick>
              </a:rPr>
              <a:t>Levada Center: Ukraine conflict in January 2026</a:t>
            </a:r>
            <a:endParaRPr lang="en-US" sz="1100" dirty="0"/>
          </a:p>
          <a:p>
            <a:pPr marL="342900" indent="-342900">
              <a:spcAft>
                <a:spcPts val="300"/>
              </a:spcAft>
              <a:buSzPct val="100000"/>
              <a:buChar char="•"/>
            </a:pPr>
            <a:r>
              <a:rPr lang="en-US" sz="1100" u="sng" dirty="0">
                <a:solidFill>
                  <a:srgbClr val="9E2A2B"/>
                </a:solidFill>
                <a:hlinkClick r:id="rId7" invalidUrl="" action="" tgtFrame="" tooltip="" history="1" highlightClick="0" endSnd="0">
                  <a:extLst>
                    <a:ext uri="{A12FA001-AC4F-418D-AE19-62706E023703}">
                      <ahyp:hlinkClr xmlns:ahyp="http://schemas.microsoft.com/office/drawing/2018/hyperlinkcolor" val="tx"/>
                    </a:ext>
                  </a:extLst>
                </a:hlinkClick>
              </a:rPr>
              <a:t>Левада-Центр: Конфликт с Украиной в феврале 2026 года</a:t>
            </a:r>
            <a:endParaRPr lang="en-US" sz="1100" dirty="0"/>
          </a:p>
          <a:p>
            <a:pPr marL="342900" indent="-342900">
              <a:spcAft>
                <a:spcPts val="300"/>
              </a:spcAft>
              <a:buSzPct val="100000"/>
              <a:buChar char="•"/>
            </a:pPr>
            <a:r>
              <a:rPr lang="en-US" sz="1100" u="sng" dirty="0">
                <a:solidFill>
                  <a:srgbClr val="9E2A2B"/>
                </a:solidFill>
                <a:hlinkClick r:id="rId8" invalidUrl="" action="" tgtFrame="" tooltip="" history="1" highlightClick="0" endSnd="0">
                  <a:extLst>
                    <a:ext uri="{A12FA001-AC4F-418D-AE19-62706E023703}">
                      <ahyp:hlinkClr xmlns:ahyp="http://schemas.microsoft.com/office/drawing/2018/hyperlinkcolor" val="tx"/>
                    </a:ext>
                  </a:extLst>
                </a:hlinkClick>
              </a:rPr>
              <a:t>Левада-Центр: Конфликт с Украиной в марте 2026 года</a:t>
            </a:r>
            <a:endParaRPr lang="en-US" sz="1100" dirty="0"/>
          </a:p>
          <a:p>
            <a:pPr marL="342900" indent="-342900">
              <a:spcAft>
                <a:spcPts val="300"/>
              </a:spcAft>
              <a:buSzPct val="100000"/>
              <a:buChar char="•"/>
            </a:pPr>
            <a:r>
              <a:rPr lang="en-US" sz="1100" u="sng" dirty="0">
                <a:solidFill>
                  <a:srgbClr val="9E2A2B"/>
                </a:solidFill>
                <a:hlinkClick r:id="rId9" invalidUrl="" action="" tgtFrame="" tooltip="" history="1" highlightClick="0" endSnd="0">
                  <a:extLst>
                    <a:ext uri="{A12FA001-AC4F-418D-AE19-62706E023703}">
                      <ahyp:hlinkClr xmlns:ahyp="http://schemas.microsoft.com/office/drawing/2018/hyperlinkcolor" val="tx"/>
                    </a:ext>
                  </a:extLst>
                </a:hlinkClick>
              </a:rPr>
              <a:t>Левада-Центр: Конфликт с Украиной в апреле 2026 года</a:t>
            </a:r>
            <a:endParaRPr lang="en-US" sz="1100" dirty="0"/>
          </a:p>
          <a:p>
            <a:pPr marL="342900" indent="-342900">
              <a:spcAft>
                <a:spcPts val="300"/>
              </a:spcAft>
              <a:buSzPct val="100000"/>
              <a:buChar char="•"/>
            </a:pPr>
            <a:r>
              <a:rPr lang="en-US" sz="1100" u="sng" dirty="0">
                <a:solidFill>
                  <a:srgbClr val="9E2A2B"/>
                </a:solidFill>
                <a:hlinkClick r:id="rId10" invalidUrl="" action="" tgtFrame="" tooltip="" history="1" highlightClick="0" endSnd="0">
                  <a:extLst>
                    <a:ext uri="{A12FA001-AC4F-418D-AE19-62706E023703}">
                      <ahyp:hlinkClr xmlns:ahyp="http://schemas.microsoft.com/office/drawing/2018/hyperlinkcolor" val="tx"/>
                    </a:ext>
                  </a:extLst>
                </a:hlinkClick>
              </a:rPr>
              <a:t>Левада-Центр: Конфликт с Украиной в мае 2026 года</a:t>
            </a:r>
            <a:endParaRPr lang="en-US" sz="1100" dirty="0"/>
          </a:p>
          <a:p>
            <a:pPr marL="342900" indent="-342900">
              <a:spcAft>
                <a:spcPts val="300"/>
              </a:spcAft>
              <a:buSzPct val="100000"/>
              <a:buChar char="•"/>
            </a:pPr>
            <a:r>
              <a:rPr lang="en-US" sz="1100" u="sng" dirty="0">
                <a:solidFill>
                  <a:srgbClr val="9E2A2B"/>
                </a:solidFill>
                <a:hlinkClick r:id="rId11" invalidUrl="" action="" tgtFrame="" tooltip="" history="1" highlightClick="0" endSnd="0">
                  <a:extLst>
                    <a:ext uri="{A12FA001-AC4F-418D-AE19-62706E023703}">
                      <ahyp:hlinkClr xmlns:ahyp="http://schemas.microsoft.com/office/drawing/2018/hyperlinkcolor" val="tx"/>
                    </a:ext>
                  </a:extLst>
                </a:hlinkClick>
              </a:rPr>
              <a:t>Левада-Центр: Конфликт с Украиной в июне 2026 года</a:t>
            </a:r>
            <a:endParaRPr lang="en-US" sz="1100" dirty="0"/>
          </a:p>
          <a:p>
            <a:pPr marL="342900" indent="-342900">
              <a:spcAft>
                <a:spcPts val="300"/>
              </a:spcAft>
              <a:buSzPct val="100000"/>
              <a:buChar char="•"/>
            </a:pPr>
            <a:r>
              <a:rPr lang="en-US" sz="1100" u="sng" dirty="0">
                <a:solidFill>
                  <a:srgbClr val="9E2A2B"/>
                </a:solidFill>
                <a:hlinkClick r:id="rId12" invalidUrl="" action="" tgtFrame="" tooltip="" history="1" highlightClick="0" endSnd="0">
                  <a:extLst>
                    <a:ext uri="{A12FA001-AC4F-418D-AE19-62706E023703}">
                      <ahyp:hlinkClr xmlns:ahyp="http://schemas.microsoft.com/office/drawing/2018/hyperlinkcolor" val="tx"/>
                    </a:ext>
                  </a:extLst>
                </a:hlinkClick>
              </a:rPr>
              <a:t>Левада-Центр: Конфликт с Украиной в июле 2026 года</a:t>
            </a:r>
            <a:endParaRPr lang="en-US" sz="1100" dirty="0"/>
          </a:p>
          <a:p>
            <a:pPr marL="342900" indent="-342900">
              <a:spcAft>
                <a:spcPts val="300"/>
              </a:spcAft>
              <a:buSzPct val="100000"/>
              <a:buChar char="•"/>
            </a:pPr>
            <a:r>
              <a:rPr lang="en-US" sz="1100" u="sng" dirty="0">
                <a:solidFill>
                  <a:srgbClr val="9E2A2B"/>
                </a:solidFill>
                <a:hlinkClick r:id="rId13" invalidUrl="" action="" tgtFrame="" tooltip="" history="1" highlightClick="0" endSnd="0">
                  <a:extLst>
                    <a:ext uri="{A12FA001-AC4F-418D-AE19-62706E023703}">
                      <ahyp:hlinkClr xmlns:ahyp="http://schemas.microsoft.com/office/drawing/2018/hyperlinkcolor" val="tx"/>
                    </a:ext>
                  </a:extLst>
                </a:hlinkClick>
              </a:rPr>
              <a:t>Левада-Центр: Конфликт с Украиной в августе 2026 года</a:t>
            </a:r>
            <a:endParaRPr lang="en-US" sz="1100" dirty="0"/>
          </a:p>
          <a:p>
            <a:pPr marL="342900" indent="-342900">
              <a:spcAft>
                <a:spcPts val="300"/>
              </a:spcAft>
              <a:buSzPct val="100000"/>
              <a:buChar char="•"/>
            </a:pPr>
            <a:r>
              <a:rPr lang="en-US" sz="1100" u="sng" dirty="0">
                <a:solidFill>
                  <a:srgbClr val="9E2A2B"/>
                </a:solidFill>
                <a:hlinkClick r:id="rId14" invalidUrl="" action="" tgtFrame="" tooltip="" history="1" highlightClick="0" endSnd="0">
                  <a:extLst>
                    <a:ext uri="{A12FA001-AC4F-418D-AE19-62706E023703}">
                      <ahyp:hlinkClr xmlns:ahyp="http://schemas.microsoft.com/office/drawing/2018/hyperlinkcolor" val="tx"/>
                    </a:ext>
                  </a:extLst>
                </a:hlinkClick>
              </a:rPr>
              <a:t>Левада-Центр: Конфликт с Украиной в сентябре 2026 года</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9E2A2B"/>
          </a:solidFill>
          <a:ln w="12700">
            <a:solidFill>
              <a:srgbClr val="9E2A2B"/>
            </a:solidFill>
            <a:prstDash val="solid"/>
          </a:ln>
        </p:spPr>
      </p:sp>
      <p:sp>
        <p:nvSpPr>
          <p:cNvPr id="3" name="Text 1"/>
          <p:cNvSpPr/>
          <p:nvPr/>
        </p:nvSpPr>
        <p:spPr>
          <a:xfrm>
            <a:off x="457200" y="274320"/>
            <a:ext cx="11247120" cy="640080"/>
          </a:xfrm>
          <a:prstGeom prst="rect">
            <a:avLst/>
          </a:prstGeom>
          <a:noFill/>
          <a:ln/>
        </p:spPr>
        <p:txBody>
          <a:bodyPr wrap="square" rtlCol="0" anchor="ctr"/>
          <a:lstStyle/>
          <a:p>
            <a:pPr indent="0" marL="0">
              <a:buNone/>
            </a:pPr>
            <a:r>
              <a:rPr lang="en-US" sz="2600" b="1" dirty="0">
                <a:solidFill>
                  <a:srgbClr val="171717"/>
                </a:solidFill>
                <a:latin typeface="Georgia" pitchFamily="34" charset="0"/>
                <a:ea typeface="Georgia" pitchFamily="34" charset="-122"/>
                <a:cs typeface="Georgia" pitchFamily="34" charset="-120"/>
              </a:rPr>
              <a:t>Sources</a:t>
            </a:r>
            <a:endParaRPr lang="en-US" sz="2600" dirty="0"/>
          </a:p>
        </p:txBody>
      </p:sp>
      <p:sp>
        <p:nvSpPr>
          <p:cNvPr id="4" name="Text 2"/>
          <p:cNvSpPr/>
          <p:nvPr/>
        </p:nvSpPr>
        <p:spPr>
          <a:xfrm>
            <a:off x="457200" y="6400800"/>
            <a:ext cx="11247120" cy="274320"/>
          </a:xfrm>
          <a:prstGeom prst="rect">
            <a:avLst/>
          </a:prstGeom>
          <a:noFill/>
          <a:ln/>
        </p:spPr>
        <p:txBody>
          <a:bodyPr wrap="square" rtlCol="0" anchor="ctr"/>
          <a:lstStyle/>
          <a:p>
            <a:pPr indent="0" marL="0">
              <a:buNone/>
            </a:pPr>
            <a:r>
              <a:rPr lang="en-US" sz="900" dirty="0">
                <a:solidFill>
                  <a:srgbClr val="626262"/>
                </a:solidFill>
              </a:rPr>
              <a:t>War Support Monitor · 24 October 2026</a:t>
            </a:r>
            <a:endParaRPr lang="en-US" sz="900" dirty="0"/>
          </a:p>
        </p:txBody>
      </p:sp>
      <p:sp>
        <p:nvSpPr>
          <p:cNvPr id="5" name="Text 3"/>
          <p:cNvSpPr/>
          <p:nvPr/>
        </p:nvSpPr>
        <p:spPr>
          <a:xfrm>
            <a:off x="457200" y="1097280"/>
            <a:ext cx="11247120" cy="5120640"/>
          </a:xfrm>
          <a:prstGeom prst="rect">
            <a:avLst/>
          </a:prstGeom>
          <a:noFill/>
          <a:ln/>
        </p:spPr>
        <p:txBody>
          <a:bodyPr wrap="square" rtlCol="0" anchor="t"/>
          <a:lstStyle/>
          <a:p>
            <a:pPr marL="342900" indent="-342900">
              <a:spcAft>
                <a:spcPts val="300"/>
              </a:spcAft>
              <a:buSzPct val="100000"/>
              <a:buChar char="•"/>
            </a:pPr>
            <a:r>
              <a:rPr lang="en-US" sz="1100" u="sng" dirty="0">
                <a:solidFill>
                  <a:srgbClr val="9E2A2B"/>
                </a:solidFill>
                <a:hlinkClick r:id="rId1" invalidUrl="" action="" tgtFrame="" tooltip="" history="1" highlightClick="0" endSnd="0">
                  <a:extLst>
                    <a:ext uri="{A12FA001-AC4F-418D-AE19-62706E023703}">
                      <ahyp:hlinkClr xmlns:ahyp="http://schemas.microsoft.com/office/drawing/2018/hyperlinkcolor" val="tx"/>
                    </a:ext>
                  </a:extLst>
                </a:hlinkClick>
              </a:rPr>
              <a:t>Kiel Institute for the World Economy: Ukraine Support Tracker</a:t>
            </a:r>
            <a:endParaRPr lang="en-US" sz="1100" dirty="0"/>
          </a:p>
          <a:p>
            <a:pPr marL="342900" indent="-342900">
              <a:spcAft>
                <a:spcPts val="300"/>
              </a:spcAft>
              <a:buSzPct val="100000"/>
              <a:buChar char="•"/>
            </a:pPr>
            <a:r>
              <a:rPr lang="en-US" sz="1100" u="sng" dirty="0">
                <a:solidFill>
                  <a:srgbClr val="9E2A2B"/>
                </a:solidFill>
                <a:hlinkClick r:id="rId2" invalidUrl="" action="" tgtFrame="" tooltip="" history="1" highlightClick="0" endSnd="0">
                  <a:extLst>
                    <a:ext uri="{A12FA001-AC4F-418D-AE19-62706E023703}">
                      <ahyp:hlinkClr xmlns:ahyp="http://schemas.microsoft.com/office/drawing/2018/hyperlinkcolor" val="tx"/>
                    </a:ext>
                  </a:extLst>
                </a:hlinkClick>
              </a:rPr>
              <a:t>Post-Soviet Affairs (Taylor &amp; Francis): Want to be heard: survey participation in Russia before and during the war</a:t>
            </a:r>
            <a:endParaRPr lang="en-US" sz="1100" dirty="0"/>
          </a:p>
          <a:p>
            <a:pPr marL="342900" indent="-342900">
              <a:spcAft>
                <a:spcPts val="300"/>
              </a:spcAft>
              <a:buSzPct val="100000"/>
              <a:buChar char="•"/>
            </a:pPr>
            <a:r>
              <a:rPr lang="en-US" sz="1100" u="sng" dirty="0">
                <a:solidFill>
                  <a:srgbClr val="9E2A2B"/>
                </a:solidFill>
                <a:hlinkClick r:id="rId3" invalidUrl="" action="" tgtFrame="" tooltip="" history="1" highlightClick="0" endSnd="0">
                  <a:extLst>
                    <a:ext uri="{A12FA001-AC4F-418D-AE19-62706E023703}">
                      <ahyp:hlinkClr xmlns:ahyp="http://schemas.microsoft.com/office/drawing/2018/hyperlinkcolor" val="tx"/>
                    </a:ext>
                  </a:extLst>
                </a:hlinkClick>
              </a:rPr>
              <a:t>The Insider: The silent nation: why Russia's wartime opinion polls cannot be trusted</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 Support Monitor</dc:title>
  <dc:subject>PptxGenJS Presentation</dc:subject>
  <dc:creator>The Cost of War</dc:creator>
  <cp:lastModifiedBy>The Cost of War</cp:lastModifiedBy>
  <cp:revision>1</cp:revision>
  <dcterms:created xsi:type="dcterms:W3CDTF">2026-10-24T17:15:13Z</dcterms:created>
  <dcterms:modified xsi:type="dcterms:W3CDTF">2026-10-24T17:15:13Z</dcterms:modified>
</cp:coreProperties>
</file>